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1" r:id="rId7"/>
    <p:sldId id="267" r:id="rId8"/>
    <p:sldId id="269" r:id="rId9"/>
    <p:sldId id="270" r:id="rId10"/>
    <p:sldId id="274" r:id="rId11"/>
    <p:sldId id="275" r:id="rId12"/>
    <p:sldId id="278" r:id="rId13"/>
    <p:sldId id="277" r:id="rId14"/>
    <p:sldId id="279" r:id="rId15"/>
  </p:sldIdLst>
  <p:sldSz cx="18288000" cy="10287000"/>
  <p:notesSz cx="6858000" cy="9144000"/>
  <p:embeddedFontLst>
    <p:embeddedFont>
      <p:font typeface="Zen Dots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9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9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1D5E7-84AD-4C8F-B96B-C1710B55ED0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FA74F6-58AC-4F39-AB5D-AB06468065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Overwhelming Volume of Educational Content</a:t>
          </a:r>
          <a:br>
            <a:rPr lang="en-US"/>
          </a:br>
          <a:r>
            <a:rPr lang="en-US"/>
            <a:t>Students face vast amounts of PDFs, handouts, and notes—often spanning hundreds of pages—making navigation difficult.</a:t>
          </a:r>
          <a:br>
            <a:rPr lang="en-US"/>
          </a:br>
          <a:endParaRPr lang="en-US"/>
        </a:p>
      </dgm:t>
    </dgm:pt>
    <dgm:pt modelId="{C6EC2F16-D743-4710-BF78-64104A6E323A}" type="parTrans" cxnId="{3418AE78-F330-4819-9E66-519640CACE52}">
      <dgm:prSet/>
      <dgm:spPr/>
      <dgm:t>
        <a:bodyPr/>
        <a:lstStyle/>
        <a:p>
          <a:endParaRPr lang="en-US"/>
        </a:p>
      </dgm:t>
    </dgm:pt>
    <dgm:pt modelId="{EA57050B-1ACB-4A1D-9F2E-EA773F3C040E}" type="sibTrans" cxnId="{3418AE78-F330-4819-9E66-519640CACE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616F4B-653E-4A58-AB93-F800BD873C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Difficulty in Locating Accurate, Contextual Answers</a:t>
          </a:r>
          <a:br>
            <a:rPr lang="en-US"/>
          </a:br>
          <a:r>
            <a:rPr lang="en-US"/>
            <a:t>Searching for reliable, well-contextualized responses is slow and frustrating, especially with unstructured academic material.</a:t>
          </a:r>
          <a:br>
            <a:rPr lang="en-US"/>
          </a:br>
          <a:endParaRPr lang="en-US"/>
        </a:p>
      </dgm:t>
    </dgm:pt>
    <dgm:pt modelId="{0670354D-0FD4-4532-9450-45F444FCD421}" type="parTrans" cxnId="{34A48DE0-DBB2-4819-9AE7-FA467A5FA429}">
      <dgm:prSet/>
      <dgm:spPr/>
      <dgm:t>
        <a:bodyPr/>
        <a:lstStyle/>
        <a:p>
          <a:endParaRPr lang="en-US"/>
        </a:p>
      </dgm:t>
    </dgm:pt>
    <dgm:pt modelId="{00BF9A8A-2367-4D3B-8A81-E2859C144288}" type="sibTrans" cxnId="{34A48DE0-DBB2-4819-9AE7-FA467A5FA4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F53728-345B-480D-966A-81F7C1DA0E3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Limitations of Keyword-Based Search</a:t>
          </a:r>
          <a:br>
            <a:rPr lang="en-IN" b="1"/>
          </a:br>
          <a:r>
            <a:rPr lang="en-US"/>
            <a:t>Existing tools rarely combine retrieval with explanation, reducing their usefulness for deeper academic understanding.</a:t>
          </a:r>
        </a:p>
      </dgm:t>
    </dgm:pt>
    <dgm:pt modelId="{0FBD577B-4F5F-4794-A240-7FE97B2E0B48}" type="parTrans" cxnId="{704C8177-0FE4-4D20-8BA7-AAFB1B1FC4FE}">
      <dgm:prSet/>
      <dgm:spPr/>
      <dgm:t>
        <a:bodyPr/>
        <a:lstStyle/>
        <a:p>
          <a:endParaRPr lang="en-US"/>
        </a:p>
      </dgm:t>
    </dgm:pt>
    <dgm:pt modelId="{5FA1DF36-417D-44C9-8BEA-F4B1C2F01F05}" type="sibTrans" cxnId="{704C8177-0FE4-4D20-8BA7-AAFB1B1FC4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8C4D85-8C6C-41B7-97DD-A297808D4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Lack of Retrieval-Driven Learning Support</a:t>
          </a:r>
          <a:br>
            <a:rPr lang="en-US"/>
          </a:br>
          <a:r>
            <a:rPr lang="en-US"/>
            <a:t>Existing tools rarely combine retrieval with explanation, reducing their usefulness for deeper academic understanding.</a:t>
          </a:r>
        </a:p>
      </dgm:t>
    </dgm:pt>
    <dgm:pt modelId="{E8968294-7D57-47BE-9696-F516A9A5CE06}" type="parTrans" cxnId="{89F996EC-A92F-4CBB-BD63-F177486A0CEF}">
      <dgm:prSet/>
      <dgm:spPr/>
      <dgm:t>
        <a:bodyPr/>
        <a:lstStyle/>
        <a:p>
          <a:endParaRPr lang="en-US"/>
        </a:p>
      </dgm:t>
    </dgm:pt>
    <dgm:pt modelId="{56DE606C-5185-4B95-B4BB-DDC6880DDBAE}" type="sibTrans" cxnId="{89F996EC-A92F-4CBB-BD63-F177486A0CEF}">
      <dgm:prSet/>
      <dgm:spPr/>
      <dgm:t>
        <a:bodyPr/>
        <a:lstStyle/>
        <a:p>
          <a:endParaRPr lang="en-US"/>
        </a:p>
      </dgm:t>
    </dgm:pt>
    <dgm:pt modelId="{3C7FED18-095A-4B5D-B54A-1A50D9ECF36F}" type="pres">
      <dgm:prSet presAssocID="{A7B1D5E7-84AD-4C8F-B96B-C1710B55ED05}" presName="root" presStyleCnt="0">
        <dgm:presLayoutVars>
          <dgm:dir/>
          <dgm:resizeHandles val="exact"/>
        </dgm:presLayoutVars>
      </dgm:prSet>
      <dgm:spPr/>
    </dgm:pt>
    <dgm:pt modelId="{E898B8DC-44E9-45EA-8CD4-392809BD046A}" type="pres">
      <dgm:prSet presAssocID="{A7B1D5E7-84AD-4C8F-B96B-C1710B55ED05}" presName="container" presStyleCnt="0">
        <dgm:presLayoutVars>
          <dgm:dir/>
          <dgm:resizeHandles val="exact"/>
        </dgm:presLayoutVars>
      </dgm:prSet>
      <dgm:spPr/>
    </dgm:pt>
    <dgm:pt modelId="{D2F3EDB1-89F6-45F8-9B7E-3333A901AADF}" type="pres">
      <dgm:prSet presAssocID="{ADFA74F6-58AC-4F39-AB5D-AB0646806512}" presName="compNode" presStyleCnt="0"/>
      <dgm:spPr/>
    </dgm:pt>
    <dgm:pt modelId="{323AE1F0-1BDF-4D40-ABBA-DEBB1873BBD4}" type="pres">
      <dgm:prSet presAssocID="{ADFA74F6-58AC-4F39-AB5D-AB0646806512}" presName="iconBgRect" presStyleLbl="bgShp" presStyleIdx="0" presStyleCnt="4"/>
      <dgm:spPr/>
    </dgm:pt>
    <dgm:pt modelId="{C95587B8-38DA-41BD-957E-045F9ED6FB12}" type="pres">
      <dgm:prSet presAssocID="{ADFA74F6-58AC-4F39-AB5D-AB06468065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B401018-7C02-44E0-A179-1D29DB1DA284}" type="pres">
      <dgm:prSet presAssocID="{ADFA74F6-58AC-4F39-AB5D-AB0646806512}" presName="spaceRect" presStyleCnt="0"/>
      <dgm:spPr/>
    </dgm:pt>
    <dgm:pt modelId="{E91ABCCD-26EA-4A7C-8E7D-1927EB1E3235}" type="pres">
      <dgm:prSet presAssocID="{ADFA74F6-58AC-4F39-AB5D-AB0646806512}" presName="textRect" presStyleLbl="revTx" presStyleIdx="0" presStyleCnt="4">
        <dgm:presLayoutVars>
          <dgm:chMax val="1"/>
          <dgm:chPref val="1"/>
        </dgm:presLayoutVars>
      </dgm:prSet>
      <dgm:spPr/>
    </dgm:pt>
    <dgm:pt modelId="{3F49A6EB-5264-4FE5-ACBC-5C11C4EDEA9E}" type="pres">
      <dgm:prSet presAssocID="{EA57050B-1ACB-4A1D-9F2E-EA773F3C040E}" presName="sibTrans" presStyleLbl="sibTrans2D1" presStyleIdx="0" presStyleCnt="0"/>
      <dgm:spPr/>
    </dgm:pt>
    <dgm:pt modelId="{67C9E7AA-E51E-4F7F-8A26-AD36B0B3AC7B}" type="pres">
      <dgm:prSet presAssocID="{2C616F4B-653E-4A58-AB93-F800BD873CA2}" presName="compNode" presStyleCnt="0"/>
      <dgm:spPr/>
    </dgm:pt>
    <dgm:pt modelId="{116FD36D-E76C-431A-8C73-56C98E2F20DF}" type="pres">
      <dgm:prSet presAssocID="{2C616F4B-653E-4A58-AB93-F800BD873CA2}" presName="iconBgRect" presStyleLbl="bgShp" presStyleIdx="1" presStyleCnt="4"/>
      <dgm:spPr/>
    </dgm:pt>
    <dgm:pt modelId="{D80F4D57-2B2E-45CC-9E38-52B05CBD87E7}" type="pres">
      <dgm:prSet presAssocID="{2C616F4B-653E-4A58-AB93-F800BD873CA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6574FA7-10F5-4C3D-9B93-E66F369460EC}" type="pres">
      <dgm:prSet presAssocID="{2C616F4B-653E-4A58-AB93-F800BD873CA2}" presName="spaceRect" presStyleCnt="0"/>
      <dgm:spPr/>
    </dgm:pt>
    <dgm:pt modelId="{980CBAEB-B804-429A-91BB-651742952663}" type="pres">
      <dgm:prSet presAssocID="{2C616F4B-653E-4A58-AB93-F800BD873CA2}" presName="textRect" presStyleLbl="revTx" presStyleIdx="1" presStyleCnt="4">
        <dgm:presLayoutVars>
          <dgm:chMax val="1"/>
          <dgm:chPref val="1"/>
        </dgm:presLayoutVars>
      </dgm:prSet>
      <dgm:spPr/>
    </dgm:pt>
    <dgm:pt modelId="{F40E8963-6D04-468D-826D-C55180ACE455}" type="pres">
      <dgm:prSet presAssocID="{00BF9A8A-2367-4D3B-8A81-E2859C144288}" presName="sibTrans" presStyleLbl="sibTrans2D1" presStyleIdx="0" presStyleCnt="0"/>
      <dgm:spPr/>
    </dgm:pt>
    <dgm:pt modelId="{34BE3442-B923-49BB-9991-FD7B38DB62C5}" type="pres">
      <dgm:prSet presAssocID="{0AF53728-345B-480D-966A-81F7C1DA0E35}" presName="compNode" presStyleCnt="0"/>
      <dgm:spPr/>
    </dgm:pt>
    <dgm:pt modelId="{A4481C95-DEC9-4E89-ABF0-1DC58A72D304}" type="pres">
      <dgm:prSet presAssocID="{0AF53728-345B-480D-966A-81F7C1DA0E35}" presName="iconBgRect" presStyleLbl="bgShp" presStyleIdx="2" presStyleCnt="4"/>
      <dgm:spPr/>
    </dgm:pt>
    <dgm:pt modelId="{5C92E594-30BB-41BB-98AA-8E86D765C377}" type="pres">
      <dgm:prSet presAssocID="{0AF53728-345B-480D-966A-81F7C1DA0E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BFF3B75F-D3F4-4F6B-9C2B-FFA290F44AD5}" type="pres">
      <dgm:prSet presAssocID="{0AF53728-345B-480D-966A-81F7C1DA0E35}" presName="spaceRect" presStyleCnt="0"/>
      <dgm:spPr/>
    </dgm:pt>
    <dgm:pt modelId="{9646FFD2-45D3-4E66-BE3F-EB9F789A1B32}" type="pres">
      <dgm:prSet presAssocID="{0AF53728-345B-480D-966A-81F7C1DA0E35}" presName="textRect" presStyleLbl="revTx" presStyleIdx="2" presStyleCnt="4">
        <dgm:presLayoutVars>
          <dgm:chMax val="1"/>
          <dgm:chPref val="1"/>
        </dgm:presLayoutVars>
      </dgm:prSet>
      <dgm:spPr/>
    </dgm:pt>
    <dgm:pt modelId="{AA5AF869-AE3B-4512-AE69-1C963C410F75}" type="pres">
      <dgm:prSet presAssocID="{5FA1DF36-417D-44C9-8BEA-F4B1C2F01F05}" presName="sibTrans" presStyleLbl="sibTrans2D1" presStyleIdx="0" presStyleCnt="0"/>
      <dgm:spPr/>
    </dgm:pt>
    <dgm:pt modelId="{4C2E65BD-F3E3-4151-AB38-ED20CE3F904A}" type="pres">
      <dgm:prSet presAssocID="{608C4D85-8C6C-41B7-97DD-A297808D4226}" presName="compNode" presStyleCnt="0"/>
      <dgm:spPr/>
    </dgm:pt>
    <dgm:pt modelId="{08CBC84F-9E58-4698-94E0-9EF516BCFFEA}" type="pres">
      <dgm:prSet presAssocID="{608C4D85-8C6C-41B7-97DD-A297808D4226}" presName="iconBgRect" presStyleLbl="bgShp" presStyleIdx="3" presStyleCnt="4"/>
      <dgm:spPr/>
    </dgm:pt>
    <dgm:pt modelId="{BF8F46EB-E870-467D-BD0E-51811A687413}" type="pres">
      <dgm:prSet presAssocID="{608C4D85-8C6C-41B7-97DD-A297808D42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E896BBE6-8717-4651-8492-BBE8F7E19615}" type="pres">
      <dgm:prSet presAssocID="{608C4D85-8C6C-41B7-97DD-A297808D4226}" presName="spaceRect" presStyleCnt="0"/>
      <dgm:spPr/>
    </dgm:pt>
    <dgm:pt modelId="{53ED6DCC-B933-4AD6-AD51-F80906EE7345}" type="pres">
      <dgm:prSet presAssocID="{608C4D85-8C6C-41B7-97DD-A297808D422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0DF531C-22B9-4764-A45E-4960F7A432B1}" type="presOf" srcId="{5FA1DF36-417D-44C9-8BEA-F4B1C2F01F05}" destId="{AA5AF869-AE3B-4512-AE69-1C963C410F75}" srcOrd="0" destOrd="0" presId="urn:microsoft.com/office/officeart/2018/2/layout/IconCircleList"/>
    <dgm:cxn modelId="{EC141D26-5FC2-4589-AF01-F654DA735981}" type="presOf" srcId="{ADFA74F6-58AC-4F39-AB5D-AB0646806512}" destId="{E91ABCCD-26EA-4A7C-8E7D-1927EB1E3235}" srcOrd="0" destOrd="0" presId="urn:microsoft.com/office/officeart/2018/2/layout/IconCircleList"/>
    <dgm:cxn modelId="{EF92F62F-49B2-446F-BC9F-DF9F9D0EBDAA}" type="presOf" srcId="{0AF53728-345B-480D-966A-81F7C1DA0E35}" destId="{9646FFD2-45D3-4E66-BE3F-EB9F789A1B32}" srcOrd="0" destOrd="0" presId="urn:microsoft.com/office/officeart/2018/2/layout/IconCircleList"/>
    <dgm:cxn modelId="{3B2FE737-E3A4-4F3A-8BDC-DFAC5D85E04B}" type="presOf" srcId="{2C616F4B-653E-4A58-AB93-F800BD873CA2}" destId="{980CBAEB-B804-429A-91BB-651742952663}" srcOrd="0" destOrd="0" presId="urn:microsoft.com/office/officeart/2018/2/layout/IconCircleList"/>
    <dgm:cxn modelId="{1198AC3F-0EDB-4D46-87B5-428D37F460D6}" type="presOf" srcId="{A7B1D5E7-84AD-4C8F-B96B-C1710B55ED05}" destId="{3C7FED18-095A-4B5D-B54A-1A50D9ECF36F}" srcOrd="0" destOrd="0" presId="urn:microsoft.com/office/officeart/2018/2/layout/IconCircleList"/>
    <dgm:cxn modelId="{1B4B8861-4C3A-45E4-B929-7FBE9F62C2F9}" type="presOf" srcId="{EA57050B-1ACB-4A1D-9F2E-EA773F3C040E}" destId="{3F49A6EB-5264-4FE5-ACBC-5C11C4EDEA9E}" srcOrd="0" destOrd="0" presId="urn:microsoft.com/office/officeart/2018/2/layout/IconCircleList"/>
    <dgm:cxn modelId="{D0537243-3C8C-4B9E-8656-1F227CAB157C}" type="presOf" srcId="{00BF9A8A-2367-4D3B-8A81-E2859C144288}" destId="{F40E8963-6D04-468D-826D-C55180ACE455}" srcOrd="0" destOrd="0" presId="urn:microsoft.com/office/officeart/2018/2/layout/IconCircleList"/>
    <dgm:cxn modelId="{704C8177-0FE4-4D20-8BA7-AAFB1B1FC4FE}" srcId="{A7B1D5E7-84AD-4C8F-B96B-C1710B55ED05}" destId="{0AF53728-345B-480D-966A-81F7C1DA0E35}" srcOrd="2" destOrd="0" parTransId="{0FBD577B-4F5F-4794-A240-7FE97B2E0B48}" sibTransId="{5FA1DF36-417D-44C9-8BEA-F4B1C2F01F05}"/>
    <dgm:cxn modelId="{8D91A477-DF6F-4548-A0F7-B634599C5404}" type="presOf" srcId="{608C4D85-8C6C-41B7-97DD-A297808D4226}" destId="{53ED6DCC-B933-4AD6-AD51-F80906EE7345}" srcOrd="0" destOrd="0" presId="urn:microsoft.com/office/officeart/2018/2/layout/IconCircleList"/>
    <dgm:cxn modelId="{3418AE78-F330-4819-9E66-519640CACE52}" srcId="{A7B1D5E7-84AD-4C8F-B96B-C1710B55ED05}" destId="{ADFA74F6-58AC-4F39-AB5D-AB0646806512}" srcOrd="0" destOrd="0" parTransId="{C6EC2F16-D743-4710-BF78-64104A6E323A}" sibTransId="{EA57050B-1ACB-4A1D-9F2E-EA773F3C040E}"/>
    <dgm:cxn modelId="{34A48DE0-DBB2-4819-9AE7-FA467A5FA429}" srcId="{A7B1D5E7-84AD-4C8F-B96B-C1710B55ED05}" destId="{2C616F4B-653E-4A58-AB93-F800BD873CA2}" srcOrd="1" destOrd="0" parTransId="{0670354D-0FD4-4532-9450-45F444FCD421}" sibTransId="{00BF9A8A-2367-4D3B-8A81-E2859C144288}"/>
    <dgm:cxn modelId="{89F996EC-A92F-4CBB-BD63-F177486A0CEF}" srcId="{A7B1D5E7-84AD-4C8F-B96B-C1710B55ED05}" destId="{608C4D85-8C6C-41B7-97DD-A297808D4226}" srcOrd="3" destOrd="0" parTransId="{E8968294-7D57-47BE-9696-F516A9A5CE06}" sibTransId="{56DE606C-5185-4B95-B4BB-DDC6880DDBAE}"/>
    <dgm:cxn modelId="{23C2C8EA-D9EB-4B98-9B76-B79497AD18C6}" type="presParOf" srcId="{3C7FED18-095A-4B5D-B54A-1A50D9ECF36F}" destId="{E898B8DC-44E9-45EA-8CD4-392809BD046A}" srcOrd="0" destOrd="0" presId="urn:microsoft.com/office/officeart/2018/2/layout/IconCircleList"/>
    <dgm:cxn modelId="{352468F4-4427-4F84-BDA9-7671BF44564E}" type="presParOf" srcId="{E898B8DC-44E9-45EA-8CD4-392809BD046A}" destId="{D2F3EDB1-89F6-45F8-9B7E-3333A901AADF}" srcOrd="0" destOrd="0" presId="urn:microsoft.com/office/officeart/2018/2/layout/IconCircleList"/>
    <dgm:cxn modelId="{8EE49771-2CB5-4E72-81B2-F6F1279636CA}" type="presParOf" srcId="{D2F3EDB1-89F6-45F8-9B7E-3333A901AADF}" destId="{323AE1F0-1BDF-4D40-ABBA-DEBB1873BBD4}" srcOrd="0" destOrd="0" presId="urn:microsoft.com/office/officeart/2018/2/layout/IconCircleList"/>
    <dgm:cxn modelId="{114F9B6A-E2E0-4EF7-B908-3443317240A5}" type="presParOf" srcId="{D2F3EDB1-89F6-45F8-9B7E-3333A901AADF}" destId="{C95587B8-38DA-41BD-957E-045F9ED6FB12}" srcOrd="1" destOrd="0" presId="urn:microsoft.com/office/officeart/2018/2/layout/IconCircleList"/>
    <dgm:cxn modelId="{56C5C7C7-F851-421A-8E1C-D9A50825D531}" type="presParOf" srcId="{D2F3EDB1-89F6-45F8-9B7E-3333A901AADF}" destId="{9B401018-7C02-44E0-A179-1D29DB1DA284}" srcOrd="2" destOrd="0" presId="urn:microsoft.com/office/officeart/2018/2/layout/IconCircleList"/>
    <dgm:cxn modelId="{245A4DD3-65B3-4DEF-9656-B529D0F044BB}" type="presParOf" srcId="{D2F3EDB1-89F6-45F8-9B7E-3333A901AADF}" destId="{E91ABCCD-26EA-4A7C-8E7D-1927EB1E3235}" srcOrd="3" destOrd="0" presId="urn:microsoft.com/office/officeart/2018/2/layout/IconCircleList"/>
    <dgm:cxn modelId="{0A52555A-7390-4870-AA7C-796F5A72138F}" type="presParOf" srcId="{E898B8DC-44E9-45EA-8CD4-392809BD046A}" destId="{3F49A6EB-5264-4FE5-ACBC-5C11C4EDEA9E}" srcOrd="1" destOrd="0" presId="urn:microsoft.com/office/officeart/2018/2/layout/IconCircleList"/>
    <dgm:cxn modelId="{DBB55404-ACE6-4D97-8295-8E9E547C355F}" type="presParOf" srcId="{E898B8DC-44E9-45EA-8CD4-392809BD046A}" destId="{67C9E7AA-E51E-4F7F-8A26-AD36B0B3AC7B}" srcOrd="2" destOrd="0" presId="urn:microsoft.com/office/officeart/2018/2/layout/IconCircleList"/>
    <dgm:cxn modelId="{D7939E23-22E0-42A1-9E3F-7DD23599122A}" type="presParOf" srcId="{67C9E7AA-E51E-4F7F-8A26-AD36B0B3AC7B}" destId="{116FD36D-E76C-431A-8C73-56C98E2F20DF}" srcOrd="0" destOrd="0" presId="urn:microsoft.com/office/officeart/2018/2/layout/IconCircleList"/>
    <dgm:cxn modelId="{8F201A47-355A-4906-8E68-EF2302BC4718}" type="presParOf" srcId="{67C9E7AA-E51E-4F7F-8A26-AD36B0B3AC7B}" destId="{D80F4D57-2B2E-45CC-9E38-52B05CBD87E7}" srcOrd="1" destOrd="0" presId="urn:microsoft.com/office/officeart/2018/2/layout/IconCircleList"/>
    <dgm:cxn modelId="{283E9FDB-D422-4B3F-A70C-39E74C69521A}" type="presParOf" srcId="{67C9E7AA-E51E-4F7F-8A26-AD36B0B3AC7B}" destId="{56574FA7-10F5-4C3D-9B93-E66F369460EC}" srcOrd="2" destOrd="0" presId="urn:microsoft.com/office/officeart/2018/2/layout/IconCircleList"/>
    <dgm:cxn modelId="{2DE03A3B-D9DE-42EB-A866-B4FEE9E75BF4}" type="presParOf" srcId="{67C9E7AA-E51E-4F7F-8A26-AD36B0B3AC7B}" destId="{980CBAEB-B804-429A-91BB-651742952663}" srcOrd="3" destOrd="0" presId="urn:microsoft.com/office/officeart/2018/2/layout/IconCircleList"/>
    <dgm:cxn modelId="{1D09CDA7-16F6-43A4-8309-72848D77C824}" type="presParOf" srcId="{E898B8DC-44E9-45EA-8CD4-392809BD046A}" destId="{F40E8963-6D04-468D-826D-C55180ACE455}" srcOrd="3" destOrd="0" presId="urn:microsoft.com/office/officeart/2018/2/layout/IconCircleList"/>
    <dgm:cxn modelId="{980048D3-16A1-40A2-81B2-722E618D0913}" type="presParOf" srcId="{E898B8DC-44E9-45EA-8CD4-392809BD046A}" destId="{34BE3442-B923-49BB-9991-FD7B38DB62C5}" srcOrd="4" destOrd="0" presId="urn:microsoft.com/office/officeart/2018/2/layout/IconCircleList"/>
    <dgm:cxn modelId="{747D3649-673E-4211-9346-363600ACDD45}" type="presParOf" srcId="{34BE3442-B923-49BB-9991-FD7B38DB62C5}" destId="{A4481C95-DEC9-4E89-ABF0-1DC58A72D304}" srcOrd="0" destOrd="0" presId="urn:microsoft.com/office/officeart/2018/2/layout/IconCircleList"/>
    <dgm:cxn modelId="{A5D48D91-140C-4F6D-BA4A-69B2DFCBCF52}" type="presParOf" srcId="{34BE3442-B923-49BB-9991-FD7B38DB62C5}" destId="{5C92E594-30BB-41BB-98AA-8E86D765C377}" srcOrd="1" destOrd="0" presId="urn:microsoft.com/office/officeart/2018/2/layout/IconCircleList"/>
    <dgm:cxn modelId="{7F9A9AEA-2A5B-44AA-81D7-602A10DACD3C}" type="presParOf" srcId="{34BE3442-B923-49BB-9991-FD7B38DB62C5}" destId="{BFF3B75F-D3F4-4F6B-9C2B-FFA290F44AD5}" srcOrd="2" destOrd="0" presId="urn:microsoft.com/office/officeart/2018/2/layout/IconCircleList"/>
    <dgm:cxn modelId="{C301AF72-822E-44ED-9045-6EFB30D0C272}" type="presParOf" srcId="{34BE3442-B923-49BB-9991-FD7B38DB62C5}" destId="{9646FFD2-45D3-4E66-BE3F-EB9F789A1B32}" srcOrd="3" destOrd="0" presId="urn:microsoft.com/office/officeart/2018/2/layout/IconCircleList"/>
    <dgm:cxn modelId="{1FF8FA2F-03E9-4103-915F-13BA1860A3E9}" type="presParOf" srcId="{E898B8DC-44E9-45EA-8CD4-392809BD046A}" destId="{AA5AF869-AE3B-4512-AE69-1C963C410F75}" srcOrd="5" destOrd="0" presId="urn:microsoft.com/office/officeart/2018/2/layout/IconCircleList"/>
    <dgm:cxn modelId="{940B0E77-083A-4A06-ACD1-F1050E33E19E}" type="presParOf" srcId="{E898B8DC-44E9-45EA-8CD4-392809BD046A}" destId="{4C2E65BD-F3E3-4151-AB38-ED20CE3F904A}" srcOrd="6" destOrd="0" presId="urn:microsoft.com/office/officeart/2018/2/layout/IconCircleList"/>
    <dgm:cxn modelId="{6A6E1367-3011-4D36-B722-5DD3FBFDD781}" type="presParOf" srcId="{4C2E65BD-F3E3-4151-AB38-ED20CE3F904A}" destId="{08CBC84F-9E58-4698-94E0-9EF516BCFFEA}" srcOrd="0" destOrd="0" presId="urn:microsoft.com/office/officeart/2018/2/layout/IconCircleList"/>
    <dgm:cxn modelId="{F7B27152-9CB9-47C8-823F-BE284DBDAF92}" type="presParOf" srcId="{4C2E65BD-F3E3-4151-AB38-ED20CE3F904A}" destId="{BF8F46EB-E870-467D-BD0E-51811A687413}" srcOrd="1" destOrd="0" presId="urn:microsoft.com/office/officeart/2018/2/layout/IconCircleList"/>
    <dgm:cxn modelId="{ECE5EF71-1816-422D-8A4E-A656F08E3626}" type="presParOf" srcId="{4C2E65BD-F3E3-4151-AB38-ED20CE3F904A}" destId="{E896BBE6-8717-4651-8492-BBE8F7E19615}" srcOrd="2" destOrd="0" presId="urn:microsoft.com/office/officeart/2018/2/layout/IconCircleList"/>
    <dgm:cxn modelId="{AAE15F8B-C1D2-466A-874E-B84FAEA47870}" type="presParOf" srcId="{4C2E65BD-F3E3-4151-AB38-ED20CE3F904A}" destId="{53ED6DCC-B933-4AD6-AD51-F80906EE734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15A672-4224-4EB9-90FF-3DDA71ED608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C145F0-1E49-4FB1-9C9E-EC7EE43066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1. Build a scalable semantic QA system</a:t>
          </a:r>
          <a:r>
            <a:rPr lang="en-US" b="0" i="0"/>
            <a:t> for processing multi-format academic documents (PDF, DOCX) with structure preservation.</a:t>
          </a:r>
          <a:br>
            <a:rPr lang="en-US" b="0" i="0"/>
          </a:br>
          <a:endParaRPr lang="en-US" dirty="0"/>
        </a:p>
      </dgm:t>
    </dgm:pt>
    <dgm:pt modelId="{772AA248-DC5D-4EF9-8216-93A6B9F47E2E}" type="parTrans" cxnId="{4A3E0ED0-3234-4FBF-94DF-710EF5CD5E08}">
      <dgm:prSet/>
      <dgm:spPr/>
      <dgm:t>
        <a:bodyPr/>
        <a:lstStyle/>
        <a:p>
          <a:endParaRPr lang="en-US"/>
        </a:p>
      </dgm:t>
    </dgm:pt>
    <dgm:pt modelId="{54061914-7C6A-4535-B5D0-6D6750AFFB2D}" type="sibTrans" cxnId="{4A3E0ED0-3234-4FBF-94DF-710EF5CD5E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D2DFFB-D4BE-43AB-9F1A-A30A5176FE3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2. Integrate modular LLM backends</a:t>
          </a:r>
          <a:r>
            <a:rPr lang="en-IN" b="0" i="0"/>
            <a:t> (Gemini, Groq, Ollama) for flexible cloud and local inference.</a:t>
          </a:r>
          <a:br>
            <a:rPr lang="en-IN" b="0" i="0"/>
          </a:br>
          <a:r>
            <a:rPr lang="en-IN" b="0" i="0"/>
            <a:t>	</a:t>
          </a:r>
          <a:endParaRPr lang="en-US"/>
        </a:p>
      </dgm:t>
    </dgm:pt>
    <dgm:pt modelId="{7DD11C69-7F9D-4E0A-82E3-2BF1B7BB8DAA}" type="parTrans" cxnId="{49CF8FFD-2123-48B1-B407-38CB5C91B48F}">
      <dgm:prSet/>
      <dgm:spPr/>
      <dgm:t>
        <a:bodyPr/>
        <a:lstStyle/>
        <a:p>
          <a:endParaRPr lang="en-US"/>
        </a:p>
      </dgm:t>
    </dgm:pt>
    <dgm:pt modelId="{64EE6B06-3DE6-4FC0-82C7-5A913114AD89}" type="sibTrans" cxnId="{49CF8FFD-2123-48B1-B407-38CB5C91B4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245FED-05F3-4C5C-8163-21D0850938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3. Ensure trustworthy answers</a:t>
          </a:r>
          <a:r>
            <a:rPr lang="en-US" b="0" i="0"/>
            <a:t> via provenance metadata and fact-preserving linguistic polishing.</a:t>
          </a:r>
          <a:br>
            <a:rPr lang="en-US" b="0" i="0"/>
          </a:br>
          <a:endParaRPr lang="en-US" dirty="0"/>
        </a:p>
      </dgm:t>
    </dgm:pt>
    <dgm:pt modelId="{1083D1C9-1760-488F-B02B-3688B98BDECE}" type="parTrans" cxnId="{49AD44B0-4778-4706-A088-D512AFFCDB4C}">
      <dgm:prSet/>
      <dgm:spPr/>
      <dgm:t>
        <a:bodyPr/>
        <a:lstStyle/>
        <a:p>
          <a:endParaRPr lang="en-US"/>
        </a:p>
      </dgm:t>
    </dgm:pt>
    <dgm:pt modelId="{91906F61-3A75-4749-A276-6E9780812D3A}" type="sibTrans" cxnId="{49AD44B0-4778-4706-A088-D512AFFCDB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825005-DBFB-4025-A49E-3B255C1B8B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4. Design advanced retrieval strategies</a:t>
          </a:r>
          <a:r>
            <a:rPr lang="en-US" b="0" i="0"/>
            <a:t> with semantic embeddings, context expansion, and metadata filtering.</a:t>
          </a:r>
          <a:br>
            <a:rPr lang="en-US" b="0" i="0"/>
          </a:br>
          <a:endParaRPr lang="en-US"/>
        </a:p>
      </dgm:t>
    </dgm:pt>
    <dgm:pt modelId="{06ABCF45-85E1-4079-B056-26CEDF8FF0CD}" type="parTrans" cxnId="{DA2C7D6D-F071-47A9-9332-1C6F87FA41F5}">
      <dgm:prSet/>
      <dgm:spPr/>
      <dgm:t>
        <a:bodyPr/>
        <a:lstStyle/>
        <a:p>
          <a:endParaRPr lang="en-US"/>
        </a:p>
      </dgm:t>
    </dgm:pt>
    <dgm:pt modelId="{76C24ABC-C479-43FB-80BF-A2439F43FD95}" type="sibTrans" cxnId="{DA2C7D6D-F071-47A9-9332-1C6F87FA41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BD524B-F5A8-4EA3-A89F-6A162B6AE3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5. Enable summarization &amp; prompt-driven Q/A generation</a:t>
          </a:r>
          <a:r>
            <a:rPr lang="en-US" b="0" i="0"/>
            <a:t> for study and assessment use cases.</a:t>
          </a:r>
          <a:br>
            <a:rPr lang="en-US" b="0" i="0"/>
          </a:br>
          <a:endParaRPr lang="en-US" dirty="0"/>
        </a:p>
      </dgm:t>
    </dgm:pt>
    <dgm:pt modelId="{773C9198-577E-4489-AA89-DF1D82265538}" type="parTrans" cxnId="{B6DFC699-E6D1-45EE-A372-F06D7CD5BB8D}">
      <dgm:prSet/>
      <dgm:spPr/>
      <dgm:t>
        <a:bodyPr/>
        <a:lstStyle/>
        <a:p>
          <a:endParaRPr lang="en-US"/>
        </a:p>
      </dgm:t>
    </dgm:pt>
    <dgm:pt modelId="{63786860-F4F1-40C9-B6F1-A9F02D80EF3D}" type="sibTrans" cxnId="{B6DFC699-E6D1-45EE-A372-F06D7CD5BB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137186-1029-41B4-B762-85DF4A4B2E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6. Evaluate using RAGAS metrics</a:t>
          </a:r>
          <a:r>
            <a:rPr lang="en-US" b="0" i="0"/>
            <a:t> and multi-model benchmarking for performance and accuracy.</a:t>
          </a:r>
          <a:endParaRPr lang="en-US"/>
        </a:p>
      </dgm:t>
    </dgm:pt>
    <dgm:pt modelId="{27F32D01-917C-42B9-B9D7-0C3194B22EBE}" type="parTrans" cxnId="{2D1677D8-C27B-41BA-8485-2074398A8681}">
      <dgm:prSet/>
      <dgm:spPr/>
      <dgm:t>
        <a:bodyPr/>
        <a:lstStyle/>
        <a:p>
          <a:endParaRPr lang="en-US"/>
        </a:p>
      </dgm:t>
    </dgm:pt>
    <dgm:pt modelId="{B9E46B12-D658-48A7-B5B0-7A22EBECB99D}" type="sibTrans" cxnId="{2D1677D8-C27B-41BA-8485-2074398A8681}">
      <dgm:prSet/>
      <dgm:spPr/>
      <dgm:t>
        <a:bodyPr/>
        <a:lstStyle/>
        <a:p>
          <a:endParaRPr lang="en-US"/>
        </a:p>
      </dgm:t>
    </dgm:pt>
    <dgm:pt modelId="{B20E3269-FE9D-46A9-9CFB-0FA188E3F3A7}" type="pres">
      <dgm:prSet presAssocID="{F215A672-4224-4EB9-90FF-3DDA71ED6081}" presName="root" presStyleCnt="0">
        <dgm:presLayoutVars>
          <dgm:dir/>
          <dgm:resizeHandles val="exact"/>
        </dgm:presLayoutVars>
      </dgm:prSet>
      <dgm:spPr/>
    </dgm:pt>
    <dgm:pt modelId="{7418505F-7D3C-45FA-A6F0-45356C29ECE7}" type="pres">
      <dgm:prSet presAssocID="{F215A672-4224-4EB9-90FF-3DDA71ED6081}" presName="container" presStyleCnt="0">
        <dgm:presLayoutVars>
          <dgm:dir/>
          <dgm:resizeHandles val="exact"/>
        </dgm:presLayoutVars>
      </dgm:prSet>
      <dgm:spPr/>
    </dgm:pt>
    <dgm:pt modelId="{940731E3-025F-4624-AC6B-B258AA06C14C}" type="pres">
      <dgm:prSet presAssocID="{F1C145F0-1E49-4FB1-9C9E-EC7EE430667F}" presName="compNode" presStyleCnt="0"/>
      <dgm:spPr/>
    </dgm:pt>
    <dgm:pt modelId="{586258AF-5226-4569-BCFD-629F0FB0DAEC}" type="pres">
      <dgm:prSet presAssocID="{F1C145F0-1E49-4FB1-9C9E-EC7EE430667F}" presName="iconBgRect" presStyleLbl="bgShp" presStyleIdx="0" presStyleCnt="6"/>
      <dgm:spPr/>
    </dgm:pt>
    <dgm:pt modelId="{D5C94E7F-AA69-4615-882E-905E67020C10}" type="pres">
      <dgm:prSet presAssocID="{F1C145F0-1E49-4FB1-9C9E-EC7EE430667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D76C998-84D1-4B4D-AD90-DAB49FBA35AB}" type="pres">
      <dgm:prSet presAssocID="{F1C145F0-1E49-4FB1-9C9E-EC7EE430667F}" presName="spaceRect" presStyleCnt="0"/>
      <dgm:spPr/>
    </dgm:pt>
    <dgm:pt modelId="{3999B2F6-0E3C-46F7-90D1-03BD354206F1}" type="pres">
      <dgm:prSet presAssocID="{F1C145F0-1E49-4FB1-9C9E-EC7EE430667F}" presName="textRect" presStyleLbl="revTx" presStyleIdx="0" presStyleCnt="6">
        <dgm:presLayoutVars>
          <dgm:chMax val="1"/>
          <dgm:chPref val="1"/>
        </dgm:presLayoutVars>
      </dgm:prSet>
      <dgm:spPr/>
    </dgm:pt>
    <dgm:pt modelId="{3EACED6A-8D89-4D79-A347-4C28EB902018}" type="pres">
      <dgm:prSet presAssocID="{54061914-7C6A-4535-B5D0-6D6750AFFB2D}" presName="sibTrans" presStyleLbl="sibTrans2D1" presStyleIdx="0" presStyleCnt="0"/>
      <dgm:spPr/>
    </dgm:pt>
    <dgm:pt modelId="{07056C39-0DF3-4022-80E8-C23728FF4DC9}" type="pres">
      <dgm:prSet presAssocID="{BDD2DFFB-D4BE-43AB-9F1A-A30A5176FE3D}" presName="compNode" presStyleCnt="0"/>
      <dgm:spPr/>
    </dgm:pt>
    <dgm:pt modelId="{B8D7C8D8-F013-48FE-A690-54E582AD60D0}" type="pres">
      <dgm:prSet presAssocID="{BDD2DFFB-D4BE-43AB-9F1A-A30A5176FE3D}" presName="iconBgRect" presStyleLbl="bgShp" presStyleIdx="1" presStyleCnt="6"/>
      <dgm:spPr/>
    </dgm:pt>
    <dgm:pt modelId="{E731DA51-73F8-4F7E-940D-D2C8D672154B}" type="pres">
      <dgm:prSet presAssocID="{BDD2DFFB-D4BE-43AB-9F1A-A30A5176FE3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9340CDA5-5CB0-471B-B95D-F449AFB3E8C4}" type="pres">
      <dgm:prSet presAssocID="{BDD2DFFB-D4BE-43AB-9F1A-A30A5176FE3D}" presName="spaceRect" presStyleCnt="0"/>
      <dgm:spPr/>
    </dgm:pt>
    <dgm:pt modelId="{F0E1C1D0-9A7F-4A6F-A98E-E5C61DC01648}" type="pres">
      <dgm:prSet presAssocID="{BDD2DFFB-D4BE-43AB-9F1A-A30A5176FE3D}" presName="textRect" presStyleLbl="revTx" presStyleIdx="1" presStyleCnt="6">
        <dgm:presLayoutVars>
          <dgm:chMax val="1"/>
          <dgm:chPref val="1"/>
        </dgm:presLayoutVars>
      </dgm:prSet>
      <dgm:spPr/>
    </dgm:pt>
    <dgm:pt modelId="{7ECD8799-B128-46B8-A6E7-07C321DD1004}" type="pres">
      <dgm:prSet presAssocID="{64EE6B06-3DE6-4FC0-82C7-5A913114AD89}" presName="sibTrans" presStyleLbl="sibTrans2D1" presStyleIdx="0" presStyleCnt="0"/>
      <dgm:spPr/>
    </dgm:pt>
    <dgm:pt modelId="{F268CC20-08C0-4F6D-A72A-3243AD370D1B}" type="pres">
      <dgm:prSet presAssocID="{1E245FED-05F3-4C5C-8163-21D08509383A}" presName="compNode" presStyleCnt="0"/>
      <dgm:spPr/>
    </dgm:pt>
    <dgm:pt modelId="{D13E0D2A-6CEB-47A2-A2A4-D57B136C05A1}" type="pres">
      <dgm:prSet presAssocID="{1E245FED-05F3-4C5C-8163-21D08509383A}" presName="iconBgRect" presStyleLbl="bgShp" presStyleIdx="2" presStyleCnt="6"/>
      <dgm:spPr/>
    </dgm:pt>
    <dgm:pt modelId="{7B276C4B-805D-4DBA-8491-04CA16171E8D}" type="pres">
      <dgm:prSet presAssocID="{1E245FED-05F3-4C5C-8163-21D08509383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A3083C4-6C8B-4C08-BD66-E6F13C69DE69}" type="pres">
      <dgm:prSet presAssocID="{1E245FED-05F3-4C5C-8163-21D08509383A}" presName="spaceRect" presStyleCnt="0"/>
      <dgm:spPr/>
    </dgm:pt>
    <dgm:pt modelId="{5CC68E7A-C53A-4AB8-A525-2DB0FE56ECC1}" type="pres">
      <dgm:prSet presAssocID="{1E245FED-05F3-4C5C-8163-21D08509383A}" presName="textRect" presStyleLbl="revTx" presStyleIdx="2" presStyleCnt="6">
        <dgm:presLayoutVars>
          <dgm:chMax val="1"/>
          <dgm:chPref val="1"/>
        </dgm:presLayoutVars>
      </dgm:prSet>
      <dgm:spPr/>
    </dgm:pt>
    <dgm:pt modelId="{F8B71F8F-717B-448F-B1EE-43E3455E8BDA}" type="pres">
      <dgm:prSet presAssocID="{91906F61-3A75-4749-A276-6E9780812D3A}" presName="sibTrans" presStyleLbl="sibTrans2D1" presStyleIdx="0" presStyleCnt="0"/>
      <dgm:spPr/>
    </dgm:pt>
    <dgm:pt modelId="{6AF5DE3C-DC1F-4406-B06D-DE66FCF45479}" type="pres">
      <dgm:prSet presAssocID="{BB825005-DBFB-4025-A49E-3B255C1B8BB1}" presName="compNode" presStyleCnt="0"/>
      <dgm:spPr/>
    </dgm:pt>
    <dgm:pt modelId="{29AA085A-1D96-4408-941B-1536410A5903}" type="pres">
      <dgm:prSet presAssocID="{BB825005-DBFB-4025-A49E-3B255C1B8BB1}" presName="iconBgRect" presStyleLbl="bgShp" presStyleIdx="3" presStyleCnt="6"/>
      <dgm:spPr/>
    </dgm:pt>
    <dgm:pt modelId="{1E3BF65F-CB0F-401A-86BC-44F24D0D8D75}" type="pres">
      <dgm:prSet presAssocID="{BB825005-DBFB-4025-A49E-3B255C1B8BB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07B5BC9F-1B29-4447-ADF2-8AEB9B2E6BBC}" type="pres">
      <dgm:prSet presAssocID="{BB825005-DBFB-4025-A49E-3B255C1B8BB1}" presName="spaceRect" presStyleCnt="0"/>
      <dgm:spPr/>
    </dgm:pt>
    <dgm:pt modelId="{A73C0797-7953-4740-9540-AFFA8D19E0ED}" type="pres">
      <dgm:prSet presAssocID="{BB825005-DBFB-4025-A49E-3B255C1B8BB1}" presName="textRect" presStyleLbl="revTx" presStyleIdx="3" presStyleCnt="6">
        <dgm:presLayoutVars>
          <dgm:chMax val="1"/>
          <dgm:chPref val="1"/>
        </dgm:presLayoutVars>
      </dgm:prSet>
      <dgm:spPr/>
    </dgm:pt>
    <dgm:pt modelId="{625DEABF-4BA3-4A14-BC65-486DB41EF3BB}" type="pres">
      <dgm:prSet presAssocID="{76C24ABC-C479-43FB-80BF-A2439F43FD95}" presName="sibTrans" presStyleLbl="sibTrans2D1" presStyleIdx="0" presStyleCnt="0"/>
      <dgm:spPr/>
    </dgm:pt>
    <dgm:pt modelId="{90C80BA5-2473-4362-9767-CA9A404A17AF}" type="pres">
      <dgm:prSet presAssocID="{40BD524B-F5A8-4EA3-A89F-6A162B6AE356}" presName="compNode" presStyleCnt="0"/>
      <dgm:spPr/>
    </dgm:pt>
    <dgm:pt modelId="{260161F1-AEB9-4F94-BF05-87F614201544}" type="pres">
      <dgm:prSet presAssocID="{40BD524B-F5A8-4EA3-A89F-6A162B6AE356}" presName="iconBgRect" presStyleLbl="bgShp" presStyleIdx="4" presStyleCnt="6"/>
      <dgm:spPr/>
    </dgm:pt>
    <dgm:pt modelId="{457EA1D2-BE8A-4AD0-B794-A1BAD4C8C794}" type="pres">
      <dgm:prSet presAssocID="{40BD524B-F5A8-4EA3-A89F-6A162B6AE35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9389153-A829-489B-BC1C-D1CF218B7996}" type="pres">
      <dgm:prSet presAssocID="{40BD524B-F5A8-4EA3-A89F-6A162B6AE356}" presName="spaceRect" presStyleCnt="0"/>
      <dgm:spPr/>
    </dgm:pt>
    <dgm:pt modelId="{9F15C27B-22F2-4FFC-91CC-B89929854426}" type="pres">
      <dgm:prSet presAssocID="{40BD524B-F5A8-4EA3-A89F-6A162B6AE356}" presName="textRect" presStyleLbl="revTx" presStyleIdx="4" presStyleCnt="6">
        <dgm:presLayoutVars>
          <dgm:chMax val="1"/>
          <dgm:chPref val="1"/>
        </dgm:presLayoutVars>
      </dgm:prSet>
      <dgm:spPr/>
    </dgm:pt>
    <dgm:pt modelId="{26306DAF-5FD0-4539-8481-341713F59210}" type="pres">
      <dgm:prSet presAssocID="{63786860-F4F1-40C9-B6F1-A9F02D80EF3D}" presName="sibTrans" presStyleLbl="sibTrans2D1" presStyleIdx="0" presStyleCnt="0"/>
      <dgm:spPr/>
    </dgm:pt>
    <dgm:pt modelId="{1DA304F5-EF9C-4867-8000-75373CDFB6DA}" type="pres">
      <dgm:prSet presAssocID="{50137186-1029-41B4-B762-85DF4A4B2E8F}" presName="compNode" presStyleCnt="0"/>
      <dgm:spPr/>
    </dgm:pt>
    <dgm:pt modelId="{89DD3341-9F3C-4FEE-AD14-B572B5E7EE0D}" type="pres">
      <dgm:prSet presAssocID="{50137186-1029-41B4-B762-85DF4A4B2E8F}" presName="iconBgRect" presStyleLbl="bgShp" presStyleIdx="5" presStyleCnt="6"/>
      <dgm:spPr/>
    </dgm:pt>
    <dgm:pt modelId="{3F925A4A-4606-4169-A48C-A76B996BB9FB}" type="pres">
      <dgm:prSet presAssocID="{50137186-1029-41B4-B762-85DF4A4B2E8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B1249E2-76D2-4162-9961-A79127D8296E}" type="pres">
      <dgm:prSet presAssocID="{50137186-1029-41B4-B762-85DF4A4B2E8F}" presName="spaceRect" presStyleCnt="0"/>
      <dgm:spPr/>
    </dgm:pt>
    <dgm:pt modelId="{09A07BED-5E17-4F8F-A40E-E740E3A0586D}" type="pres">
      <dgm:prSet presAssocID="{50137186-1029-41B4-B762-85DF4A4B2E8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C30BC01-D14B-4740-ADB0-7ADAD8AE0647}" type="presOf" srcId="{64EE6B06-3DE6-4FC0-82C7-5A913114AD89}" destId="{7ECD8799-B128-46B8-A6E7-07C321DD1004}" srcOrd="0" destOrd="0" presId="urn:microsoft.com/office/officeart/2018/2/layout/IconCircleList"/>
    <dgm:cxn modelId="{4F242321-0D4C-4254-B772-07728B93B080}" type="presOf" srcId="{76C24ABC-C479-43FB-80BF-A2439F43FD95}" destId="{625DEABF-4BA3-4A14-BC65-486DB41EF3BB}" srcOrd="0" destOrd="0" presId="urn:microsoft.com/office/officeart/2018/2/layout/IconCircleList"/>
    <dgm:cxn modelId="{EE7DF723-61EB-4997-A0C9-33F1D376F2B8}" type="presOf" srcId="{F215A672-4224-4EB9-90FF-3DDA71ED6081}" destId="{B20E3269-FE9D-46A9-9CFB-0FA188E3F3A7}" srcOrd="0" destOrd="0" presId="urn:microsoft.com/office/officeart/2018/2/layout/IconCircleList"/>
    <dgm:cxn modelId="{8813002A-5FC9-40C1-8A20-58CB6D3217E2}" type="presOf" srcId="{BDD2DFFB-D4BE-43AB-9F1A-A30A5176FE3D}" destId="{F0E1C1D0-9A7F-4A6F-A98E-E5C61DC01648}" srcOrd="0" destOrd="0" presId="urn:microsoft.com/office/officeart/2018/2/layout/IconCircleList"/>
    <dgm:cxn modelId="{DA2C7D6D-F071-47A9-9332-1C6F87FA41F5}" srcId="{F215A672-4224-4EB9-90FF-3DDA71ED6081}" destId="{BB825005-DBFB-4025-A49E-3B255C1B8BB1}" srcOrd="3" destOrd="0" parTransId="{06ABCF45-85E1-4079-B056-26CEDF8FF0CD}" sibTransId="{76C24ABC-C479-43FB-80BF-A2439F43FD95}"/>
    <dgm:cxn modelId="{C7BE124E-FDA9-40CC-85D9-7ED26762D180}" type="presOf" srcId="{1E245FED-05F3-4C5C-8163-21D08509383A}" destId="{5CC68E7A-C53A-4AB8-A525-2DB0FE56ECC1}" srcOrd="0" destOrd="0" presId="urn:microsoft.com/office/officeart/2018/2/layout/IconCircleList"/>
    <dgm:cxn modelId="{5ADB587B-11A5-4EEC-B096-E63BB76D87F0}" type="presOf" srcId="{50137186-1029-41B4-B762-85DF4A4B2E8F}" destId="{09A07BED-5E17-4F8F-A40E-E740E3A0586D}" srcOrd="0" destOrd="0" presId="urn:microsoft.com/office/officeart/2018/2/layout/IconCircleList"/>
    <dgm:cxn modelId="{F87AC07C-B953-4948-BB62-56E13C0C78B4}" type="presOf" srcId="{BB825005-DBFB-4025-A49E-3B255C1B8BB1}" destId="{A73C0797-7953-4740-9540-AFFA8D19E0ED}" srcOrd="0" destOrd="0" presId="urn:microsoft.com/office/officeart/2018/2/layout/IconCircleList"/>
    <dgm:cxn modelId="{B6DFC699-E6D1-45EE-A372-F06D7CD5BB8D}" srcId="{F215A672-4224-4EB9-90FF-3DDA71ED6081}" destId="{40BD524B-F5A8-4EA3-A89F-6A162B6AE356}" srcOrd="4" destOrd="0" parTransId="{773C9198-577E-4489-AA89-DF1D82265538}" sibTransId="{63786860-F4F1-40C9-B6F1-A9F02D80EF3D}"/>
    <dgm:cxn modelId="{49AD44B0-4778-4706-A088-D512AFFCDB4C}" srcId="{F215A672-4224-4EB9-90FF-3DDA71ED6081}" destId="{1E245FED-05F3-4C5C-8163-21D08509383A}" srcOrd="2" destOrd="0" parTransId="{1083D1C9-1760-488F-B02B-3688B98BDECE}" sibTransId="{91906F61-3A75-4749-A276-6E9780812D3A}"/>
    <dgm:cxn modelId="{6975D9B7-CFCA-49F9-B5EF-43A3CE861106}" type="presOf" srcId="{91906F61-3A75-4749-A276-6E9780812D3A}" destId="{F8B71F8F-717B-448F-B1EE-43E3455E8BDA}" srcOrd="0" destOrd="0" presId="urn:microsoft.com/office/officeart/2018/2/layout/IconCircleList"/>
    <dgm:cxn modelId="{14B47DCC-A539-49B0-A768-A8C00053DA8A}" type="presOf" srcId="{40BD524B-F5A8-4EA3-A89F-6A162B6AE356}" destId="{9F15C27B-22F2-4FFC-91CC-B89929854426}" srcOrd="0" destOrd="0" presId="urn:microsoft.com/office/officeart/2018/2/layout/IconCircleList"/>
    <dgm:cxn modelId="{4A3E0ED0-3234-4FBF-94DF-710EF5CD5E08}" srcId="{F215A672-4224-4EB9-90FF-3DDA71ED6081}" destId="{F1C145F0-1E49-4FB1-9C9E-EC7EE430667F}" srcOrd="0" destOrd="0" parTransId="{772AA248-DC5D-4EF9-8216-93A6B9F47E2E}" sibTransId="{54061914-7C6A-4535-B5D0-6D6750AFFB2D}"/>
    <dgm:cxn modelId="{817343D3-AD1C-442E-942C-145679F9CAD5}" type="presOf" srcId="{F1C145F0-1E49-4FB1-9C9E-EC7EE430667F}" destId="{3999B2F6-0E3C-46F7-90D1-03BD354206F1}" srcOrd="0" destOrd="0" presId="urn:microsoft.com/office/officeart/2018/2/layout/IconCircleList"/>
    <dgm:cxn modelId="{2D1677D8-C27B-41BA-8485-2074398A8681}" srcId="{F215A672-4224-4EB9-90FF-3DDA71ED6081}" destId="{50137186-1029-41B4-B762-85DF4A4B2E8F}" srcOrd="5" destOrd="0" parTransId="{27F32D01-917C-42B9-B9D7-0C3194B22EBE}" sibTransId="{B9E46B12-D658-48A7-B5B0-7A22EBECB99D}"/>
    <dgm:cxn modelId="{BB4F15E5-6A46-4E76-BA20-057AE400535B}" type="presOf" srcId="{54061914-7C6A-4535-B5D0-6D6750AFFB2D}" destId="{3EACED6A-8D89-4D79-A347-4C28EB902018}" srcOrd="0" destOrd="0" presId="urn:microsoft.com/office/officeart/2018/2/layout/IconCircleList"/>
    <dgm:cxn modelId="{EEE1ABEE-3591-4FDD-8B24-5B1E5F42F16C}" type="presOf" srcId="{63786860-F4F1-40C9-B6F1-A9F02D80EF3D}" destId="{26306DAF-5FD0-4539-8481-341713F59210}" srcOrd="0" destOrd="0" presId="urn:microsoft.com/office/officeart/2018/2/layout/IconCircleList"/>
    <dgm:cxn modelId="{49CF8FFD-2123-48B1-B407-38CB5C91B48F}" srcId="{F215A672-4224-4EB9-90FF-3DDA71ED6081}" destId="{BDD2DFFB-D4BE-43AB-9F1A-A30A5176FE3D}" srcOrd="1" destOrd="0" parTransId="{7DD11C69-7F9D-4E0A-82E3-2BF1B7BB8DAA}" sibTransId="{64EE6B06-3DE6-4FC0-82C7-5A913114AD89}"/>
    <dgm:cxn modelId="{AF6D9183-1036-4A7D-BAF6-F777E1A8DB8D}" type="presParOf" srcId="{B20E3269-FE9D-46A9-9CFB-0FA188E3F3A7}" destId="{7418505F-7D3C-45FA-A6F0-45356C29ECE7}" srcOrd="0" destOrd="0" presId="urn:microsoft.com/office/officeart/2018/2/layout/IconCircleList"/>
    <dgm:cxn modelId="{3BCD244C-E463-4E17-AA80-CD3E1A3EDC9E}" type="presParOf" srcId="{7418505F-7D3C-45FA-A6F0-45356C29ECE7}" destId="{940731E3-025F-4624-AC6B-B258AA06C14C}" srcOrd="0" destOrd="0" presId="urn:microsoft.com/office/officeart/2018/2/layout/IconCircleList"/>
    <dgm:cxn modelId="{1690587D-9128-4C5F-95AF-4931883E15CA}" type="presParOf" srcId="{940731E3-025F-4624-AC6B-B258AA06C14C}" destId="{586258AF-5226-4569-BCFD-629F0FB0DAEC}" srcOrd="0" destOrd="0" presId="urn:microsoft.com/office/officeart/2018/2/layout/IconCircleList"/>
    <dgm:cxn modelId="{9FAD98BA-A977-4374-AEF8-42176ADBAC6E}" type="presParOf" srcId="{940731E3-025F-4624-AC6B-B258AA06C14C}" destId="{D5C94E7F-AA69-4615-882E-905E67020C10}" srcOrd="1" destOrd="0" presId="urn:microsoft.com/office/officeart/2018/2/layout/IconCircleList"/>
    <dgm:cxn modelId="{9F6429E1-7042-451C-9A1C-81E5FC991AB8}" type="presParOf" srcId="{940731E3-025F-4624-AC6B-B258AA06C14C}" destId="{5D76C998-84D1-4B4D-AD90-DAB49FBA35AB}" srcOrd="2" destOrd="0" presId="urn:microsoft.com/office/officeart/2018/2/layout/IconCircleList"/>
    <dgm:cxn modelId="{9D376EFD-D12B-416A-B419-FE9C47E8DC19}" type="presParOf" srcId="{940731E3-025F-4624-AC6B-B258AA06C14C}" destId="{3999B2F6-0E3C-46F7-90D1-03BD354206F1}" srcOrd="3" destOrd="0" presId="urn:microsoft.com/office/officeart/2018/2/layout/IconCircleList"/>
    <dgm:cxn modelId="{FA884274-D662-46BA-9FA6-BA658E05414F}" type="presParOf" srcId="{7418505F-7D3C-45FA-A6F0-45356C29ECE7}" destId="{3EACED6A-8D89-4D79-A347-4C28EB902018}" srcOrd="1" destOrd="0" presId="urn:microsoft.com/office/officeart/2018/2/layout/IconCircleList"/>
    <dgm:cxn modelId="{B42F61CE-B9CE-4407-B2D8-914BF0B0785F}" type="presParOf" srcId="{7418505F-7D3C-45FA-A6F0-45356C29ECE7}" destId="{07056C39-0DF3-4022-80E8-C23728FF4DC9}" srcOrd="2" destOrd="0" presId="urn:microsoft.com/office/officeart/2018/2/layout/IconCircleList"/>
    <dgm:cxn modelId="{89ED8C54-30C8-455A-829F-F711A6F0ECA6}" type="presParOf" srcId="{07056C39-0DF3-4022-80E8-C23728FF4DC9}" destId="{B8D7C8D8-F013-48FE-A690-54E582AD60D0}" srcOrd="0" destOrd="0" presId="urn:microsoft.com/office/officeart/2018/2/layout/IconCircleList"/>
    <dgm:cxn modelId="{1941FD24-CC36-49A0-9AE3-93A24F32FA63}" type="presParOf" srcId="{07056C39-0DF3-4022-80E8-C23728FF4DC9}" destId="{E731DA51-73F8-4F7E-940D-D2C8D672154B}" srcOrd="1" destOrd="0" presId="urn:microsoft.com/office/officeart/2018/2/layout/IconCircleList"/>
    <dgm:cxn modelId="{E76C8E6A-F681-46F3-9718-8DAD0A778EE7}" type="presParOf" srcId="{07056C39-0DF3-4022-80E8-C23728FF4DC9}" destId="{9340CDA5-5CB0-471B-B95D-F449AFB3E8C4}" srcOrd="2" destOrd="0" presId="urn:microsoft.com/office/officeart/2018/2/layout/IconCircleList"/>
    <dgm:cxn modelId="{99FF1896-5CD6-40CB-AD27-4481F6F6E890}" type="presParOf" srcId="{07056C39-0DF3-4022-80E8-C23728FF4DC9}" destId="{F0E1C1D0-9A7F-4A6F-A98E-E5C61DC01648}" srcOrd="3" destOrd="0" presId="urn:microsoft.com/office/officeart/2018/2/layout/IconCircleList"/>
    <dgm:cxn modelId="{47152537-EC32-450A-A2DD-4406CAAD697B}" type="presParOf" srcId="{7418505F-7D3C-45FA-A6F0-45356C29ECE7}" destId="{7ECD8799-B128-46B8-A6E7-07C321DD1004}" srcOrd="3" destOrd="0" presId="urn:microsoft.com/office/officeart/2018/2/layout/IconCircleList"/>
    <dgm:cxn modelId="{468812FA-34DC-4E8A-9769-E4C7F3C5CAF2}" type="presParOf" srcId="{7418505F-7D3C-45FA-A6F0-45356C29ECE7}" destId="{F268CC20-08C0-4F6D-A72A-3243AD370D1B}" srcOrd="4" destOrd="0" presId="urn:microsoft.com/office/officeart/2018/2/layout/IconCircleList"/>
    <dgm:cxn modelId="{F79EA574-AA93-471D-9C6E-BBD9D3F09136}" type="presParOf" srcId="{F268CC20-08C0-4F6D-A72A-3243AD370D1B}" destId="{D13E0D2A-6CEB-47A2-A2A4-D57B136C05A1}" srcOrd="0" destOrd="0" presId="urn:microsoft.com/office/officeart/2018/2/layout/IconCircleList"/>
    <dgm:cxn modelId="{88034F01-8112-4C13-8470-85063BA5238E}" type="presParOf" srcId="{F268CC20-08C0-4F6D-A72A-3243AD370D1B}" destId="{7B276C4B-805D-4DBA-8491-04CA16171E8D}" srcOrd="1" destOrd="0" presId="urn:microsoft.com/office/officeart/2018/2/layout/IconCircleList"/>
    <dgm:cxn modelId="{9DF88E69-5B01-4E96-A252-22B40970856B}" type="presParOf" srcId="{F268CC20-08C0-4F6D-A72A-3243AD370D1B}" destId="{7A3083C4-6C8B-4C08-BD66-E6F13C69DE69}" srcOrd="2" destOrd="0" presId="urn:microsoft.com/office/officeart/2018/2/layout/IconCircleList"/>
    <dgm:cxn modelId="{E9CBAF21-5DCD-4236-81D1-A45A014210E9}" type="presParOf" srcId="{F268CC20-08C0-4F6D-A72A-3243AD370D1B}" destId="{5CC68E7A-C53A-4AB8-A525-2DB0FE56ECC1}" srcOrd="3" destOrd="0" presId="urn:microsoft.com/office/officeart/2018/2/layout/IconCircleList"/>
    <dgm:cxn modelId="{F9430A75-4050-4C13-82E9-7B650FB64A69}" type="presParOf" srcId="{7418505F-7D3C-45FA-A6F0-45356C29ECE7}" destId="{F8B71F8F-717B-448F-B1EE-43E3455E8BDA}" srcOrd="5" destOrd="0" presId="urn:microsoft.com/office/officeart/2018/2/layout/IconCircleList"/>
    <dgm:cxn modelId="{F4C1FA5D-C4FA-40FE-970C-E41C15D9D9D3}" type="presParOf" srcId="{7418505F-7D3C-45FA-A6F0-45356C29ECE7}" destId="{6AF5DE3C-DC1F-4406-B06D-DE66FCF45479}" srcOrd="6" destOrd="0" presId="urn:microsoft.com/office/officeart/2018/2/layout/IconCircleList"/>
    <dgm:cxn modelId="{3BA8C573-1C68-43FA-B6A0-65C1597B3E39}" type="presParOf" srcId="{6AF5DE3C-DC1F-4406-B06D-DE66FCF45479}" destId="{29AA085A-1D96-4408-941B-1536410A5903}" srcOrd="0" destOrd="0" presId="urn:microsoft.com/office/officeart/2018/2/layout/IconCircleList"/>
    <dgm:cxn modelId="{EE8E96F4-479A-44D6-A5F7-C143D58E77FF}" type="presParOf" srcId="{6AF5DE3C-DC1F-4406-B06D-DE66FCF45479}" destId="{1E3BF65F-CB0F-401A-86BC-44F24D0D8D75}" srcOrd="1" destOrd="0" presId="urn:microsoft.com/office/officeart/2018/2/layout/IconCircleList"/>
    <dgm:cxn modelId="{67C650EC-CB60-4F44-B35D-DA05597921DD}" type="presParOf" srcId="{6AF5DE3C-DC1F-4406-B06D-DE66FCF45479}" destId="{07B5BC9F-1B29-4447-ADF2-8AEB9B2E6BBC}" srcOrd="2" destOrd="0" presId="urn:microsoft.com/office/officeart/2018/2/layout/IconCircleList"/>
    <dgm:cxn modelId="{9CFD9549-BC94-4E47-A8CC-293F150D5D73}" type="presParOf" srcId="{6AF5DE3C-DC1F-4406-B06D-DE66FCF45479}" destId="{A73C0797-7953-4740-9540-AFFA8D19E0ED}" srcOrd="3" destOrd="0" presId="urn:microsoft.com/office/officeart/2018/2/layout/IconCircleList"/>
    <dgm:cxn modelId="{51B938E6-4770-46A1-A0C6-2FD916963913}" type="presParOf" srcId="{7418505F-7D3C-45FA-A6F0-45356C29ECE7}" destId="{625DEABF-4BA3-4A14-BC65-486DB41EF3BB}" srcOrd="7" destOrd="0" presId="urn:microsoft.com/office/officeart/2018/2/layout/IconCircleList"/>
    <dgm:cxn modelId="{8B577957-A5F5-468C-B956-26988D2ED154}" type="presParOf" srcId="{7418505F-7D3C-45FA-A6F0-45356C29ECE7}" destId="{90C80BA5-2473-4362-9767-CA9A404A17AF}" srcOrd="8" destOrd="0" presId="urn:microsoft.com/office/officeart/2018/2/layout/IconCircleList"/>
    <dgm:cxn modelId="{C4B58BCE-3A05-4833-B0FF-FCBD3EA25E16}" type="presParOf" srcId="{90C80BA5-2473-4362-9767-CA9A404A17AF}" destId="{260161F1-AEB9-4F94-BF05-87F614201544}" srcOrd="0" destOrd="0" presId="urn:microsoft.com/office/officeart/2018/2/layout/IconCircleList"/>
    <dgm:cxn modelId="{6C4DC188-A433-494E-BB5C-964335329237}" type="presParOf" srcId="{90C80BA5-2473-4362-9767-CA9A404A17AF}" destId="{457EA1D2-BE8A-4AD0-B794-A1BAD4C8C794}" srcOrd="1" destOrd="0" presId="urn:microsoft.com/office/officeart/2018/2/layout/IconCircleList"/>
    <dgm:cxn modelId="{632F4D71-0CA1-4020-9C84-F01A43FD5263}" type="presParOf" srcId="{90C80BA5-2473-4362-9767-CA9A404A17AF}" destId="{F9389153-A829-489B-BC1C-D1CF218B7996}" srcOrd="2" destOrd="0" presId="urn:microsoft.com/office/officeart/2018/2/layout/IconCircleList"/>
    <dgm:cxn modelId="{17EB66F6-B149-4F92-96A5-B44AF4232460}" type="presParOf" srcId="{90C80BA5-2473-4362-9767-CA9A404A17AF}" destId="{9F15C27B-22F2-4FFC-91CC-B89929854426}" srcOrd="3" destOrd="0" presId="urn:microsoft.com/office/officeart/2018/2/layout/IconCircleList"/>
    <dgm:cxn modelId="{9215C434-895D-499A-B3D2-C3E79C72FE7A}" type="presParOf" srcId="{7418505F-7D3C-45FA-A6F0-45356C29ECE7}" destId="{26306DAF-5FD0-4539-8481-341713F59210}" srcOrd="9" destOrd="0" presId="urn:microsoft.com/office/officeart/2018/2/layout/IconCircleList"/>
    <dgm:cxn modelId="{F6996655-899D-4C62-A3DE-3A1C7E9F85D3}" type="presParOf" srcId="{7418505F-7D3C-45FA-A6F0-45356C29ECE7}" destId="{1DA304F5-EF9C-4867-8000-75373CDFB6DA}" srcOrd="10" destOrd="0" presId="urn:microsoft.com/office/officeart/2018/2/layout/IconCircleList"/>
    <dgm:cxn modelId="{E752880F-2C89-4A1A-81BB-A8190C218416}" type="presParOf" srcId="{1DA304F5-EF9C-4867-8000-75373CDFB6DA}" destId="{89DD3341-9F3C-4FEE-AD14-B572B5E7EE0D}" srcOrd="0" destOrd="0" presId="urn:microsoft.com/office/officeart/2018/2/layout/IconCircleList"/>
    <dgm:cxn modelId="{68ED180F-CB9B-4939-B8A3-134B63659946}" type="presParOf" srcId="{1DA304F5-EF9C-4867-8000-75373CDFB6DA}" destId="{3F925A4A-4606-4169-A48C-A76B996BB9FB}" srcOrd="1" destOrd="0" presId="urn:microsoft.com/office/officeart/2018/2/layout/IconCircleList"/>
    <dgm:cxn modelId="{78C1DBC2-56F1-4716-89F1-F5B365C6D61F}" type="presParOf" srcId="{1DA304F5-EF9C-4867-8000-75373CDFB6DA}" destId="{CB1249E2-76D2-4162-9961-A79127D8296E}" srcOrd="2" destOrd="0" presId="urn:microsoft.com/office/officeart/2018/2/layout/IconCircleList"/>
    <dgm:cxn modelId="{EAFEDA80-1A25-4625-A81D-0AE58D9D7955}" type="presParOf" srcId="{1DA304F5-EF9C-4867-8000-75373CDFB6DA}" destId="{09A07BED-5E17-4F8F-A40E-E740E3A0586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AE1F0-1BDF-4D40-ABBA-DEBB1873BBD4}">
      <dsp:nvSpPr>
        <dsp:cNvPr id="0" name=""/>
        <dsp:cNvSpPr/>
      </dsp:nvSpPr>
      <dsp:spPr>
        <a:xfrm>
          <a:off x="130671" y="1366182"/>
          <a:ext cx="1959835" cy="19598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587B8-38DA-41BD-957E-045F9ED6FB12}">
      <dsp:nvSpPr>
        <dsp:cNvPr id="0" name=""/>
        <dsp:cNvSpPr/>
      </dsp:nvSpPr>
      <dsp:spPr>
        <a:xfrm>
          <a:off x="542236" y="1777748"/>
          <a:ext cx="1136704" cy="1136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ABCCD-26EA-4A7C-8E7D-1927EB1E3235}">
      <dsp:nvSpPr>
        <dsp:cNvPr id="0" name=""/>
        <dsp:cNvSpPr/>
      </dsp:nvSpPr>
      <dsp:spPr>
        <a:xfrm>
          <a:off x="2510471" y="1366182"/>
          <a:ext cx="4619612" cy="195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Overwhelming Volume of Educational Content</a:t>
          </a:r>
          <a:br>
            <a:rPr lang="en-US" sz="1900" kern="1200"/>
          </a:br>
          <a:r>
            <a:rPr lang="en-US" sz="1900" kern="1200"/>
            <a:t>Students face vast amounts of PDFs, handouts, and notes—often spanning hundreds of pages—making navigation difficult.</a:t>
          </a:r>
          <a:br>
            <a:rPr lang="en-US" sz="1900" kern="1200"/>
          </a:br>
          <a:endParaRPr lang="en-US" sz="1900" kern="1200"/>
        </a:p>
      </dsp:txBody>
      <dsp:txXfrm>
        <a:off x="2510471" y="1366182"/>
        <a:ext cx="4619612" cy="1959835"/>
      </dsp:txXfrm>
    </dsp:sp>
    <dsp:sp modelId="{116FD36D-E76C-431A-8C73-56C98E2F20DF}">
      <dsp:nvSpPr>
        <dsp:cNvPr id="0" name=""/>
        <dsp:cNvSpPr/>
      </dsp:nvSpPr>
      <dsp:spPr>
        <a:xfrm>
          <a:off x="7935016" y="1366182"/>
          <a:ext cx="1959835" cy="19598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F4D57-2B2E-45CC-9E38-52B05CBD87E7}">
      <dsp:nvSpPr>
        <dsp:cNvPr id="0" name=""/>
        <dsp:cNvSpPr/>
      </dsp:nvSpPr>
      <dsp:spPr>
        <a:xfrm>
          <a:off x="8346581" y="1777748"/>
          <a:ext cx="1136704" cy="1136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CBAEB-B804-429A-91BB-651742952663}">
      <dsp:nvSpPr>
        <dsp:cNvPr id="0" name=""/>
        <dsp:cNvSpPr/>
      </dsp:nvSpPr>
      <dsp:spPr>
        <a:xfrm>
          <a:off x="10314816" y="1366182"/>
          <a:ext cx="4619612" cy="195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Difficulty in Locating Accurate, Contextual Answers</a:t>
          </a:r>
          <a:br>
            <a:rPr lang="en-US" sz="1900" kern="1200"/>
          </a:br>
          <a:r>
            <a:rPr lang="en-US" sz="1900" kern="1200"/>
            <a:t>Searching for reliable, well-contextualized responses is slow and frustrating, especially with unstructured academic material.</a:t>
          </a:r>
          <a:br>
            <a:rPr lang="en-US" sz="1900" kern="1200"/>
          </a:br>
          <a:endParaRPr lang="en-US" sz="1900" kern="1200"/>
        </a:p>
      </dsp:txBody>
      <dsp:txXfrm>
        <a:off x="10314816" y="1366182"/>
        <a:ext cx="4619612" cy="1959835"/>
      </dsp:txXfrm>
    </dsp:sp>
    <dsp:sp modelId="{A4481C95-DEC9-4E89-ABF0-1DC58A72D304}">
      <dsp:nvSpPr>
        <dsp:cNvPr id="0" name=""/>
        <dsp:cNvSpPr/>
      </dsp:nvSpPr>
      <dsp:spPr>
        <a:xfrm>
          <a:off x="130671" y="4688483"/>
          <a:ext cx="1959835" cy="19598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2E594-30BB-41BB-98AA-8E86D765C377}">
      <dsp:nvSpPr>
        <dsp:cNvPr id="0" name=""/>
        <dsp:cNvSpPr/>
      </dsp:nvSpPr>
      <dsp:spPr>
        <a:xfrm>
          <a:off x="542236" y="5100049"/>
          <a:ext cx="1136704" cy="1136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6FFD2-45D3-4E66-BE3F-EB9F789A1B32}">
      <dsp:nvSpPr>
        <dsp:cNvPr id="0" name=""/>
        <dsp:cNvSpPr/>
      </dsp:nvSpPr>
      <dsp:spPr>
        <a:xfrm>
          <a:off x="2510471" y="4688483"/>
          <a:ext cx="4619612" cy="195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Limitations of Keyword-Based Search</a:t>
          </a:r>
          <a:br>
            <a:rPr lang="en-IN" sz="1900" b="1" kern="1200"/>
          </a:br>
          <a:r>
            <a:rPr lang="en-US" sz="1900" kern="1200"/>
            <a:t>Existing tools rarely combine retrieval with explanation, reducing their usefulness for deeper academic understanding.</a:t>
          </a:r>
        </a:p>
      </dsp:txBody>
      <dsp:txXfrm>
        <a:off x="2510471" y="4688483"/>
        <a:ext cx="4619612" cy="1959835"/>
      </dsp:txXfrm>
    </dsp:sp>
    <dsp:sp modelId="{08CBC84F-9E58-4698-94E0-9EF516BCFFEA}">
      <dsp:nvSpPr>
        <dsp:cNvPr id="0" name=""/>
        <dsp:cNvSpPr/>
      </dsp:nvSpPr>
      <dsp:spPr>
        <a:xfrm>
          <a:off x="7935016" y="4688483"/>
          <a:ext cx="1959835" cy="19598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F46EB-E870-467D-BD0E-51811A687413}">
      <dsp:nvSpPr>
        <dsp:cNvPr id="0" name=""/>
        <dsp:cNvSpPr/>
      </dsp:nvSpPr>
      <dsp:spPr>
        <a:xfrm>
          <a:off x="8346581" y="5100049"/>
          <a:ext cx="1136704" cy="1136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D6DCC-B933-4AD6-AD51-F80906EE7345}">
      <dsp:nvSpPr>
        <dsp:cNvPr id="0" name=""/>
        <dsp:cNvSpPr/>
      </dsp:nvSpPr>
      <dsp:spPr>
        <a:xfrm>
          <a:off x="10314816" y="4688483"/>
          <a:ext cx="4619612" cy="195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Lack of Retrieval-Driven Learning Support</a:t>
          </a:r>
          <a:br>
            <a:rPr lang="en-US" sz="1900" kern="1200"/>
          </a:br>
          <a:r>
            <a:rPr lang="en-US" sz="1900" kern="1200"/>
            <a:t>Existing tools rarely combine retrieval with explanation, reducing their usefulness for deeper academic understanding.</a:t>
          </a:r>
        </a:p>
      </dsp:txBody>
      <dsp:txXfrm>
        <a:off x="10314816" y="4688483"/>
        <a:ext cx="4619612" cy="1959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258AF-5226-4569-BCFD-629F0FB0DAEC}">
      <dsp:nvSpPr>
        <dsp:cNvPr id="0" name=""/>
        <dsp:cNvSpPr/>
      </dsp:nvSpPr>
      <dsp:spPr>
        <a:xfrm>
          <a:off x="2492107" y="47018"/>
          <a:ext cx="1447459" cy="14474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94E7F-AA69-4615-882E-905E67020C10}">
      <dsp:nvSpPr>
        <dsp:cNvPr id="0" name=""/>
        <dsp:cNvSpPr/>
      </dsp:nvSpPr>
      <dsp:spPr>
        <a:xfrm>
          <a:off x="2796073" y="350984"/>
          <a:ext cx="839526" cy="839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9B2F6-0E3C-46F7-90D1-03BD354206F1}">
      <dsp:nvSpPr>
        <dsp:cNvPr id="0" name=""/>
        <dsp:cNvSpPr/>
      </dsp:nvSpPr>
      <dsp:spPr>
        <a:xfrm>
          <a:off x="4249735" y="47018"/>
          <a:ext cx="3411867" cy="144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1. Build a scalable semantic QA system</a:t>
          </a:r>
          <a:r>
            <a:rPr lang="en-US" sz="1700" b="0" i="0" kern="1200"/>
            <a:t> for processing multi-format academic documents (PDF, DOCX) with structure preservation.</a:t>
          </a:r>
          <a:br>
            <a:rPr lang="en-US" sz="1700" b="0" i="0" kern="1200"/>
          </a:br>
          <a:endParaRPr lang="en-US" sz="1700" kern="1200" dirty="0"/>
        </a:p>
      </dsp:txBody>
      <dsp:txXfrm>
        <a:off x="4249735" y="47018"/>
        <a:ext cx="3411867" cy="1447459"/>
      </dsp:txXfrm>
    </dsp:sp>
    <dsp:sp modelId="{B8D7C8D8-F013-48FE-A690-54E582AD60D0}">
      <dsp:nvSpPr>
        <dsp:cNvPr id="0" name=""/>
        <dsp:cNvSpPr/>
      </dsp:nvSpPr>
      <dsp:spPr>
        <a:xfrm>
          <a:off x="8256096" y="47018"/>
          <a:ext cx="1447459" cy="14474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1DA51-73F8-4F7E-940D-D2C8D672154B}">
      <dsp:nvSpPr>
        <dsp:cNvPr id="0" name=""/>
        <dsp:cNvSpPr/>
      </dsp:nvSpPr>
      <dsp:spPr>
        <a:xfrm>
          <a:off x="8560062" y="350984"/>
          <a:ext cx="839526" cy="8395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1C1D0-9A7F-4A6F-A98E-E5C61DC01648}">
      <dsp:nvSpPr>
        <dsp:cNvPr id="0" name=""/>
        <dsp:cNvSpPr/>
      </dsp:nvSpPr>
      <dsp:spPr>
        <a:xfrm>
          <a:off x="10013725" y="47018"/>
          <a:ext cx="3411867" cy="144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/>
            <a:t>2. Integrate modular LLM backends</a:t>
          </a:r>
          <a:r>
            <a:rPr lang="en-IN" sz="1700" b="0" i="0" kern="1200"/>
            <a:t> (Gemini, Groq, Ollama) for flexible cloud and local inference.</a:t>
          </a:r>
          <a:br>
            <a:rPr lang="en-IN" sz="1700" b="0" i="0" kern="1200"/>
          </a:br>
          <a:r>
            <a:rPr lang="en-IN" sz="1700" b="0" i="0" kern="1200"/>
            <a:t>	</a:t>
          </a:r>
          <a:endParaRPr lang="en-US" sz="1700" kern="1200"/>
        </a:p>
      </dsp:txBody>
      <dsp:txXfrm>
        <a:off x="10013725" y="47018"/>
        <a:ext cx="3411867" cy="1447459"/>
      </dsp:txXfrm>
    </dsp:sp>
    <dsp:sp modelId="{D13E0D2A-6CEB-47A2-A2A4-D57B136C05A1}">
      <dsp:nvSpPr>
        <dsp:cNvPr id="0" name=""/>
        <dsp:cNvSpPr/>
      </dsp:nvSpPr>
      <dsp:spPr>
        <a:xfrm>
          <a:off x="2492107" y="2637190"/>
          <a:ext cx="1447459" cy="14474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76C4B-805D-4DBA-8491-04CA16171E8D}">
      <dsp:nvSpPr>
        <dsp:cNvPr id="0" name=""/>
        <dsp:cNvSpPr/>
      </dsp:nvSpPr>
      <dsp:spPr>
        <a:xfrm>
          <a:off x="2796073" y="2941156"/>
          <a:ext cx="839526" cy="8395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68E7A-C53A-4AB8-A525-2DB0FE56ECC1}">
      <dsp:nvSpPr>
        <dsp:cNvPr id="0" name=""/>
        <dsp:cNvSpPr/>
      </dsp:nvSpPr>
      <dsp:spPr>
        <a:xfrm>
          <a:off x="4249735" y="2637190"/>
          <a:ext cx="3411867" cy="144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3. Ensure trustworthy answers</a:t>
          </a:r>
          <a:r>
            <a:rPr lang="en-US" sz="1700" b="0" i="0" kern="1200"/>
            <a:t> via provenance metadata and fact-preserving linguistic polishing.</a:t>
          </a:r>
          <a:br>
            <a:rPr lang="en-US" sz="1700" b="0" i="0" kern="1200"/>
          </a:br>
          <a:endParaRPr lang="en-US" sz="1700" kern="1200" dirty="0"/>
        </a:p>
      </dsp:txBody>
      <dsp:txXfrm>
        <a:off x="4249735" y="2637190"/>
        <a:ext cx="3411867" cy="1447459"/>
      </dsp:txXfrm>
    </dsp:sp>
    <dsp:sp modelId="{29AA085A-1D96-4408-941B-1536410A5903}">
      <dsp:nvSpPr>
        <dsp:cNvPr id="0" name=""/>
        <dsp:cNvSpPr/>
      </dsp:nvSpPr>
      <dsp:spPr>
        <a:xfrm>
          <a:off x="8256096" y="2637190"/>
          <a:ext cx="1447459" cy="14474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BF65F-CB0F-401A-86BC-44F24D0D8D75}">
      <dsp:nvSpPr>
        <dsp:cNvPr id="0" name=""/>
        <dsp:cNvSpPr/>
      </dsp:nvSpPr>
      <dsp:spPr>
        <a:xfrm>
          <a:off x="8560062" y="2941156"/>
          <a:ext cx="839526" cy="8395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C0797-7953-4740-9540-AFFA8D19E0ED}">
      <dsp:nvSpPr>
        <dsp:cNvPr id="0" name=""/>
        <dsp:cNvSpPr/>
      </dsp:nvSpPr>
      <dsp:spPr>
        <a:xfrm>
          <a:off x="10013725" y="2637190"/>
          <a:ext cx="3411867" cy="144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4. Design advanced retrieval strategies</a:t>
          </a:r>
          <a:r>
            <a:rPr lang="en-US" sz="1700" b="0" i="0" kern="1200"/>
            <a:t> with semantic embeddings, context expansion, and metadata filtering.</a:t>
          </a:r>
          <a:br>
            <a:rPr lang="en-US" sz="1700" b="0" i="0" kern="1200"/>
          </a:br>
          <a:endParaRPr lang="en-US" sz="1700" kern="1200"/>
        </a:p>
      </dsp:txBody>
      <dsp:txXfrm>
        <a:off x="10013725" y="2637190"/>
        <a:ext cx="3411867" cy="1447459"/>
      </dsp:txXfrm>
    </dsp:sp>
    <dsp:sp modelId="{260161F1-AEB9-4F94-BF05-87F614201544}">
      <dsp:nvSpPr>
        <dsp:cNvPr id="0" name=""/>
        <dsp:cNvSpPr/>
      </dsp:nvSpPr>
      <dsp:spPr>
        <a:xfrm>
          <a:off x="2492107" y="5227362"/>
          <a:ext cx="1447459" cy="14474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EA1D2-BE8A-4AD0-B794-A1BAD4C8C794}">
      <dsp:nvSpPr>
        <dsp:cNvPr id="0" name=""/>
        <dsp:cNvSpPr/>
      </dsp:nvSpPr>
      <dsp:spPr>
        <a:xfrm>
          <a:off x="2796073" y="5531328"/>
          <a:ext cx="839526" cy="8395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5C27B-22F2-4FFC-91CC-B89929854426}">
      <dsp:nvSpPr>
        <dsp:cNvPr id="0" name=""/>
        <dsp:cNvSpPr/>
      </dsp:nvSpPr>
      <dsp:spPr>
        <a:xfrm>
          <a:off x="4249735" y="5227362"/>
          <a:ext cx="3411867" cy="144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5. Enable summarization &amp; prompt-driven Q/A generation</a:t>
          </a:r>
          <a:r>
            <a:rPr lang="en-US" sz="1700" b="0" i="0" kern="1200"/>
            <a:t> for study and assessment use cases.</a:t>
          </a:r>
          <a:br>
            <a:rPr lang="en-US" sz="1700" b="0" i="0" kern="1200"/>
          </a:br>
          <a:endParaRPr lang="en-US" sz="1700" kern="1200" dirty="0"/>
        </a:p>
      </dsp:txBody>
      <dsp:txXfrm>
        <a:off x="4249735" y="5227362"/>
        <a:ext cx="3411867" cy="1447459"/>
      </dsp:txXfrm>
    </dsp:sp>
    <dsp:sp modelId="{89DD3341-9F3C-4FEE-AD14-B572B5E7EE0D}">
      <dsp:nvSpPr>
        <dsp:cNvPr id="0" name=""/>
        <dsp:cNvSpPr/>
      </dsp:nvSpPr>
      <dsp:spPr>
        <a:xfrm>
          <a:off x="8256096" y="5227362"/>
          <a:ext cx="1447459" cy="144745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A4A-4606-4169-A48C-A76B996BB9FB}">
      <dsp:nvSpPr>
        <dsp:cNvPr id="0" name=""/>
        <dsp:cNvSpPr/>
      </dsp:nvSpPr>
      <dsp:spPr>
        <a:xfrm>
          <a:off x="8560062" y="5531328"/>
          <a:ext cx="839526" cy="8395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07BED-5E17-4F8F-A40E-E740E3A0586D}">
      <dsp:nvSpPr>
        <dsp:cNvPr id="0" name=""/>
        <dsp:cNvSpPr/>
      </dsp:nvSpPr>
      <dsp:spPr>
        <a:xfrm>
          <a:off x="10013725" y="5227362"/>
          <a:ext cx="3411867" cy="144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6. Evaluate using RAGAS metrics</a:t>
          </a:r>
          <a:r>
            <a:rPr lang="en-US" sz="1700" b="0" i="0" kern="1200"/>
            <a:t> and multi-model benchmarking for performance and accuracy.</a:t>
          </a:r>
          <a:endParaRPr lang="en-US" sz="1700" kern="1200"/>
        </a:p>
      </dsp:txBody>
      <dsp:txXfrm>
        <a:off x="10013725" y="5227362"/>
        <a:ext cx="3411867" cy="1447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ece2afc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6ece2afc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DE2C46F4-9323-963F-D692-8A993C7B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ece2afc17_0_18:notes">
            <a:extLst>
              <a:ext uri="{FF2B5EF4-FFF2-40B4-BE49-F238E27FC236}">
                <a16:creationId xmlns:a16="http://schemas.microsoft.com/office/drawing/2014/main" id="{4C7E57B6-EF84-EC44-042D-6D4E7D6A4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6ece2afc17_0_18:notes">
            <a:extLst>
              <a:ext uri="{FF2B5EF4-FFF2-40B4-BE49-F238E27FC236}">
                <a16:creationId xmlns:a16="http://schemas.microsoft.com/office/drawing/2014/main" id="{B2E7B2AD-D81C-FDB7-EDA0-43AF848546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14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ece2afc1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6ece2afc1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393"/>
            <a:ext cx="18283428" cy="5236434"/>
            <a:chOff x="651279" y="598259"/>
            <a:chExt cx="10889442" cy="5680742"/>
          </a:xfrm>
        </p:grpSpPr>
        <p:sp>
          <p:nvSpPr>
            <p:cNvPr id="116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black and white image of a logo&#10;&#10;AI-generated content may be incorrect.">
            <a:extLst>
              <a:ext uri="{FF2B5EF4-FFF2-40B4-BE49-F238E27FC236}">
                <a16:creationId xmlns:a16="http://schemas.microsoft.com/office/drawing/2014/main" id="{2DE57A92-68D0-E067-225B-8A51A065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30" t="8809" r="23801" b="9275"/>
          <a:stretch>
            <a:fillRect/>
          </a:stretch>
        </p:blipFill>
        <p:spPr>
          <a:xfrm>
            <a:off x="10205470" y="1990620"/>
            <a:ext cx="7095321" cy="630576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5" name="Google Shape;85;p13"/>
          <p:cNvSpPr txBox="1"/>
          <p:nvPr/>
        </p:nvSpPr>
        <p:spPr>
          <a:xfrm>
            <a:off x="1179574" y="863350"/>
            <a:ext cx="8539429" cy="38806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Enhanced LLM-based Retrieval-Augmented QA System for Educational Content</a:t>
            </a:r>
            <a:endParaRPr lang="en-US" sz="6700" kern="1200" dirty="0">
              <a:solidFill>
                <a:schemeClr val="bg1"/>
              </a:solidFill>
              <a:latin typeface="+mj-lt"/>
              <a:ea typeface="+mj-ea"/>
              <a:cs typeface="+mj-cs"/>
              <a:sym typeface="Zen Dot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179574" y="5527191"/>
            <a:ext cx="8539430" cy="397666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7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Poppins"/>
              </a:rPr>
              <a:t>Presented By: Jaykumar Chaudhary (2022DC04341)</a:t>
            </a:r>
            <a:endParaRPr lang="en-US" sz="27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7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Poppins"/>
              </a:rPr>
              <a:t>BITS Examiner: Jayalakshmi Natarajan ma’am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7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  <a:sym typeface="Poppins"/>
              </a:rPr>
              <a:t>Cybage</a:t>
            </a:r>
            <a:r>
              <a:rPr lang="en-US" sz="27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Poppins"/>
              </a:rPr>
              <a:t> Examiner: Mr. Rakesh Sharma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700" kern="1200">
                <a:solidFill>
                  <a:schemeClr val="tx2"/>
                </a:solidFill>
                <a:latin typeface="+mn-lt"/>
                <a:ea typeface="+mn-ea"/>
                <a:cs typeface="+mn-cs"/>
                <a:sym typeface="Poppins"/>
              </a:rPr>
              <a:t>Supervisor/Mentor: </a:t>
            </a:r>
            <a:r>
              <a:rPr lang="en-US" sz="27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Poppins"/>
              </a:rPr>
              <a:t>Mr. Lalkar Eknath Chhadawelkar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761E0D-BFEB-B043-0465-D02A3433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25" r="1488" b="-1"/>
          <a:stretch>
            <a:fillRect/>
          </a:stretch>
        </p:blipFill>
        <p:spPr>
          <a:xfrm>
            <a:off x="3658846" y="2455419"/>
            <a:ext cx="10164473" cy="3485483"/>
          </a:xfrm>
          <a:prstGeom prst="rect">
            <a:avLst/>
          </a:prstGeom>
          <a:ln>
            <a:noFill/>
          </a:ln>
        </p:spPr>
      </p:pic>
      <p:sp>
        <p:nvSpPr>
          <p:cNvPr id="27" name="Google Shape;136;p19">
            <a:extLst>
              <a:ext uri="{FF2B5EF4-FFF2-40B4-BE49-F238E27FC236}">
                <a16:creationId xmlns:a16="http://schemas.microsoft.com/office/drawing/2014/main" id="{43A97283-9DCF-F0B4-F9D8-D898604EBD9E}"/>
              </a:ext>
            </a:extLst>
          </p:cNvPr>
          <p:cNvSpPr txBox="1"/>
          <p:nvPr/>
        </p:nvSpPr>
        <p:spPr>
          <a:xfrm>
            <a:off x="591095" y="467845"/>
            <a:ext cx="16881575" cy="11856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5400" dirty="0">
                <a:solidFill>
                  <a:schemeClr val="tx1"/>
                </a:solidFill>
              </a:rPr>
              <a:t>RAGAS EVALUATION – RETRIEVAL METRICS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D78FFB-25F9-2D8C-64EA-4714E875B68F}"/>
              </a:ext>
            </a:extLst>
          </p:cNvPr>
          <p:cNvSpPr txBox="1"/>
          <p:nvPr/>
        </p:nvSpPr>
        <p:spPr>
          <a:xfrm>
            <a:off x="2317681" y="6125836"/>
            <a:ext cx="136526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Context Precision</a:t>
            </a:r>
            <a:br>
              <a:rPr lang="en-IN" sz="2000" dirty="0"/>
            </a:br>
            <a:r>
              <a:rPr lang="en-IN" sz="2000" dirty="0"/>
              <a:t>Gemini (97.0%) &gt; Groq (95.2%) &gt; Ollama (89.4) — Higher precision means fewer irrelevant chunks reach the LLM, reducing noise and hallucination risk. Ollama includes slightly more off-topic context.</a:t>
            </a:r>
            <a:br>
              <a:rPr lang="en-IN" sz="2000" dirty="0"/>
            </a:br>
            <a:endParaRPr lang="en-IN" sz="2000" dirty="0"/>
          </a:p>
          <a:p>
            <a:r>
              <a:rPr lang="en-IN" sz="2000" b="1" dirty="0"/>
              <a:t>Context Recall</a:t>
            </a:r>
            <a:br>
              <a:rPr lang="en-IN" sz="2000" dirty="0"/>
            </a:br>
            <a:r>
              <a:rPr lang="en-IN" sz="2000" dirty="0"/>
              <a:t>Gemini (94.8%) &gt; Groq (92.9%) &gt; Ollama (81.8%) — Higher recall ensures the LLM has nearly all needed facts. </a:t>
            </a:r>
            <a:r>
              <a:rPr lang="en-IN" sz="2000" dirty="0" err="1"/>
              <a:t>Ollama’s</a:t>
            </a:r>
            <a:r>
              <a:rPr lang="en-IN" sz="2000" dirty="0"/>
              <a:t> lower recall risks omitting key context, leading to incomplete answers.</a:t>
            </a:r>
            <a:br>
              <a:rPr lang="en-IN" sz="2000" dirty="0"/>
            </a:br>
            <a:endParaRPr lang="en-IN" sz="2000" dirty="0"/>
          </a:p>
          <a:p>
            <a:r>
              <a:rPr lang="en-IN" sz="2000" b="1" dirty="0"/>
              <a:t>Faithfulness</a:t>
            </a:r>
            <a:br>
              <a:rPr lang="en-IN" sz="2000" dirty="0"/>
            </a:br>
            <a:r>
              <a:rPr lang="en-IN" sz="2000" dirty="0"/>
              <a:t>Gemini (89.3%) &gt; Groq (86.2%) &gt; Ollama (59.7%) — Higher faithfulness means answers closely follow retrieved facts. </a:t>
            </a:r>
            <a:r>
              <a:rPr lang="en-IN" sz="2000" dirty="0" err="1"/>
              <a:t>Ollama’s</a:t>
            </a:r>
            <a:r>
              <a:rPr lang="en-IN" sz="2000" dirty="0"/>
              <a:t> low score signals more unsupported or hallucinated content.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629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4EA6-6B5A-442D-A59F-C4ED3AC2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6C12804-9746-D515-E116-9C8257AC266B}"/>
              </a:ext>
            </a:extLst>
          </p:cNvPr>
          <p:cNvSpPr txBox="1"/>
          <p:nvPr/>
        </p:nvSpPr>
        <p:spPr>
          <a:xfrm>
            <a:off x="1588957" y="27217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B896E4-1741-144D-E1F9-3E21B9AF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C429DD-40A2-B674-C8B1-671A661B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599355" y="155937"/>
            <a:ext cx="2814980" cy="2649013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EFE44-53A4-54B9-F376-0C4B757AC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82AC3F-A46B-C660-2863-6AB4245A1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C1523-40DE-972F-62D6-53D2ED51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58194" y="92028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23B8EDE-F548-C5BC-C880-57DE5357D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67554" y="87340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484D55-70BD-97C7-F127-55944505BB95}"/>
              </a:ext>
            </a:extLst>
          </p:cNvPr>
          <p:cNvSpPr txBox="1"/>
          <p:nvPr/>
        </p:nvSpPr>
        <p:spPr>
          <a:xfrm>
            <a:off x="1741357" y="28741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598A2-27EF-3BA4-6448-44FFE865F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9492E6-AD99-57BF-E1D7-8702C70F7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849275-EA08-6990-F416-817CC782B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EF9E0D-89D7-A960-B25C-58ABB72EE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0766-2479-4BD3-08E1-4641BC111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050BB74-E078-4A00-603A-2F23D4AC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136;p19">
            <a:extLst>
              <a:ext uri="{FF2B5EF4-FFF2-40B4-BE49-F238E27FC236}">
                <a16:creationId xmlns:a16="http://schemas.microsoft.com/office/drawing/2014/main" id="{BAC3F587-76D7-E2AB-9204-C7EE0BDE5CE5}"/>
              </a:ext>
            </a:extLst>
          </p:cNvPr>
          <p:cNvSpPr txBox="1"/>
          <p:nvPr/>
        </p:nvSpPr>
        <p:spPr>
          <a:xfrm>
            <a:off x="591095" y="467845"/>
            <a:ext cx="16881575" cy="11856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5400" dirty="0">
                <a:solidFill>
                  <a:schemeClr val="tx1"/>
                </a:solidFill>
              </a:rPr>
              <a:t>RAGAS EVALUATION – NVIDIA METRICS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9BE1E0-1DD5-BC11-DBF7-FF8091F2E859}"/>
              </a:ext>
            </a:extLst>
          </p:cNvPr>
          <p:cNvSpPr txBox="1"/>
          <p:nvPr/>
        </p:nvSpPr>
        <p:spPr>
          <a:xfrm>
            <a:off x="2317680" y="6173826"/>
            <a:ext cx="136526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NV Answer Accuracy</a:t>
            </a:r>
            <a:br>
              <a:rPr lang="en-US" sz="2000" dirty="0"/>
            </a:br>
            <a:r>
              <a:rPr lang="en-US" sz="2000" dirty="0"/>
              <a:t>Gemini (94.6%) &gt; Groq (88.3%) &gt; Ollama (60.1%) — Measures how closely answers match the reference. Higher values indicate stronger factual correctness.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/>
              <a:t>NV Context Relevance</a:t>
            </a:r>
            <a:br>
              <a:rPr lang="en-US" sz="2000" dirty="0"/>
            </a:br>
            <a:r>
              <a:rPr lang="en-US" sz="2000" dirty="0"/>
              <a:t>Gemini (99.7%) &gt; Groq (95.4%) &gt; Ollama (70.2%) — Reflects how well retrieved context aligns with the question, ensuring responses are based on the most relevant material.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/>
              <a:t>NV Response </a:t>
            </a:r>
            <a:r>
              <a:rPr lang="en-US" sz="2000" b="1" dirty="0" err="1"/>
              <a:t>Groundedness</a:t>
            </a:r>
            <a:br>
              <a:rPr lang="en-US" sz="2000" dirty="0"/>
            </a:br>
            <a:r>
              <a:rPr lang="en-US" sz="2000" dirty="0"/>
              <a:t>Gemini (99.5%) &gt; Groq (95.2%) &gt; Ollama (65.9%) — Captures the degree to which answers are supported by retrieved evidence, reducing the chance of unsupported claims.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38053F-74F8-B0C9-C4A8-75591367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784" y="2255092"/>
            <a:ext cx="10354431" cy="380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ABA51-6D89-612A-726C-975027E9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1084A08-1B47-2070-F688-0D0DAD84F1AB}"/>
              </a:ext>
            </a:extLst>
          </p:cNvPr>
          <p:cNvSpPr txBox="1"/>
          <p:nvPr/>
        </p:nvSpPr>
        <p:spPr>
          <a:xfrm>
            <a:off x="1588957" y="27217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D7FBF2-5496-088A-E1BC-3E2AD4339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8B6FC-45AC-7FF2-04F6-DAEF7EF53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599355" y="155937"/>
            <a:ext cx="2814980" cy="2649013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B3112D-51C7-395A-69FE-D369208B7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D374A5-ABCA-5E53-6E38-A588A5B0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19A79-6218-046F-4078-B2B028ECB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58194" y="92028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552E603-66DB-E930-7DA1-42B15732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67554" y="87340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D9CF7-B47C-D7CE-23F7-5EDB19376D75}"/>
              </a:ext>
            </a:extLst>
          </p:cNvPr>
          <p:cNvSpPr txBox="1"/>
          <p:nvPr/>
        </p:nvSpPr>
        <p:spPr>
          <a:xfrm>
            <a:off x="1741357" y="28741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A71661-F480-23EF-FF2A-18C97D65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1DCFBB-B8BE-62A7-A9EA-43697232B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CA180FC-790E-83A0-3205-E5906908C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0F1A6D-BCCC-F657-A091-E6CD35F98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3F5668F-095F-523E-A2B2-4A702E95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1D58194-6629-0699-E5D1-2A5A691BB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136;p19">
            <a:extLst>
              <a:ext uri="{FF2B5EF4-FFF2-40B4-BE49-F238E27FC236}">
                <a16:creationId xmlns:a16="http://schemas.microsoft.com/office/drawing/2014/main" id="{5AD6A481-B489-8EDB-C600-EC17CA819EDB}"/>
              </a:ext>
            </a:extLst>
          </p:cNvPr>
          <p:cNvSpPr txBox="1"/>
          <p:nvPr/>
        </p:nvSpPr>
        <p:spPr>
          <a:xfrm>
            <a:off x="591095" y="467845"/>
            <a:ext cx="16881575" cy="11856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5400" dirty="0">
                <a:solidFill>
                  <a:schemeClr val="tx1"/>
                </a:solidFill>
              </a:rPr>
              <a:t>RAGAS EVALUATION – LANGUAGE METRICS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677691-F334-B09B-36A2-37EF9F35CAEF}"/>
              </a:ext>
            </a:extLst>
          </p:cNvPr>
          <p:cNvSpPr txBox="1"/>
          <p:nvPr/>
        </p:nvSpPr>
        <p:spPr>
          <a:xfrm>
            <a:off x="1461388" y="6008907"/>
            <a:ext cx="156700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Factual Correctness (F1)</a:t>
            </a:r>
            <a:br>
              <a:rPr lang="en-US" sz="1600" dirty="0"/>
            </a:br>
            <a:r>
              <a:rPr lang="en-US" sz="1600" dirty="0"/>
              <a:t>Gemini (87.3%) and Groq (84.4%) show high claim-level accuracy, with Gemini slightly ahead. Higher scores mean responses are more factually aligned with the question.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Semantic Similarity</a:t>
            </a:r>
            <a:br>
              <a:rPr lang="en-US" sz="1600" dirty="0"/>
            </a:br>
            <a:r>
              <a:rPr lang="en-US" sz="1600" dirty="0"/>
              <a:t>Groq (79.9%) and Gemini (79.8%) produce answers semantically close to references. Measures meaning match, even when wording differs.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BLEU Score</a:t>
            </a:r>
            <a:br>
              <a:rPr lang="en-US" sz="1600" dirty="0"/>
            </a:br>
            <a:r>
              <a:rPr lang="en-US" sz="1600" dirty="0"/>
              <a:t>Gemini (64.6%) &gt; Groq (62.5%) &gt; Ollama (54.2%) — Higher BLEU indicates closer wording to the reference, useful for tasks needing standardized phrasing.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ROUGE Score (F-measure)</a:t>
            </a:r>
            <a:br>
              <a:rPr lang="en-US" sz="1600" dirty="0"/>
            </a:br>
            <a:r>
              <a:rPr lang="en-US" sz="1600" dirty="0"/>
              <a:t>Gemini (67.8%) and Groq (66.0%) capture most reference content; higher values mean fewer missing elements in multi-part answers.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String Presence</a:t>
            </a:r>
            <a:br>
              <a:rPr lang="en-US" sz="1600" dirty="0"/>
            </a:br>
            <a:r>
              <a:rPr lang="en-US" sz="1600" dirty="0"/>
              <a:t>Gemini (60.6%) ≈ Groq (59.6%) &gt; Ollama (49.9%) — Tracks how often exact key terms appear in responses.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1" dirty="0"/>
              <a:t>Exact Match</a:t>
            </a:r>
            <a:br>
              <a:rPr lang="en-US" sz="1600" dirty="0"/>
            </a:br>
            <a:r>
              <a:rPr lang="en-US" sz="1600" dirty="0"/>
              <a:t>Gemini (59.3%) &gt; Groq (57.5%) &gt; Ollama (54.3%) — Measures fully identical answers to reference text, important for strict matching tasks.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914562-8441-7A33-3FDD-7A7B75C3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92" y="1696569"/>
            <a:ext cx="12146330" cy="43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4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E2A8A-5FEB-6615-7044-B37C78B1A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E3AC842-B556-4835-414F-FEBED63943EA}"/>
              </a:ext>
            </a:extLst>
          </p:cNvPr>
          <p:cNvSpPr txBox="1"/>
          <p:nvPr/>
        </p:nvSpPr>
        <p:spPr>
          <a:xfrm>
            <a:off x="1588957" y="27217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12875-AB6E-4DC0-94E2-39BD2724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5DF6A-0D00-F0FE-1BC8-20876780F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599355" y="155937"/>
            <a:ext cx="2814980" cy="2649013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D63D6AE-4423-DDA5-7D26-011C12E0E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573086-2590-4420-7B9A-35C67C39C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A9B8D-EF5F-880D-400C-CE0B484E8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58194" y="92028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6E5E4BA-46E2-F441-DA39-F44658380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67554" y="87340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07855-2608-CB84-7506-43AC36564950}"/>
              </a:ext>
            </a:extLst>
          </p:cNvPr>
          <p:cNvSpPr txBox="1"/>
          <p:nvPr/>
        </p:nvSpPr>
        <p:spPr>
          <a:xfrm>
            <a:off x="1741357" y="28741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 useBgFill="1">
        <p:nvSpPr>
          <p:cNvPr id="2" name="Slide Background Fill">
            <a:extLst>
              <a:ext uri="{FF2B5EF4-FFF2-40B4-BE49-F238E27FC236}">
                <a16:creationId xmlns:a16="http://schemas.microsoft.com/office/drawing/2014/main" id="{668473A0-0ADF-F287-4E41-BB5F0D79A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027064-8461-F25A-65A4-B2B565CEA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283428" cy="10287000"/>
            <a:chOff x="651279" y="598259"/>
            <a:chExt cx="10889442" cy="5680742"/>
          </a:xfrm>
        </p:grpSpPr>
        <p:sp>
          <p:nvSpPr>
            <p:cNvPr id="4" name="Color">
              <a:extLst>
                <a:ext uri="{FF2B5EF4-FFF2-40B4-BE49-F238E27FC236}">
                  <a16:creationId xmlns:a16="http://schemas.microsoft.com/office/drawing/2014/main" id="{65EB2AD1-3BEB-852F-4A13-A66798CA3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Color">
              <a:extLst>
                <a:ext uri="{FF2B5EF4-FFF2-40B4-BE49-F238E27FC236}">
                  <a16:creationId xmlns:a16="http://schemas.microsoft.com/office/drawing/2014/main" id="{2D91DACE-6972-355A-E186-CA17C8C7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A09C79-DFB5-7D83-0034-426C1B3C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80A7F7-A0D6-61E4-0254-7F248238C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6D45CB5-EBBA-FBEB-DB74-25DBDACCE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140289-E7A5-C543-D490-503A2B5E4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4DE8D1-017C-9E4F-A024-F821C4BDC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8B57CE-75C4-7C8C-E300-55B8E1ED8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88A6EB9-D565-3AC6-1600-8101E6F40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69D95A-1632-325B-55D4-58DF91E3C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2" name="Google Shape;136;p19">
            <a:extLst>
              <a:ext uri="{FF2B5EF4-FFF2-40B4-BE49-F238E27FC236}">
                <a16:creationId xmlns:a16="http://schemas.microsoft.com/office/drawing/2014/main" id="{1D170C1E-50B3-94A4-C7F7-BDBB9EAF3C7A}"/>
              </a:ext>
            </a:extLst>
          </p:cNvPr>
          <p:cNvSpPr txBox="1"/>
          <p:nvPr/>
        </p:nvSpPr>
        <p:spPr>
          <a:xfrm>
            <a:off x="1185627" y="585587"/>
            <a:ext cx="15566226" cy="12111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6000" dirty="0">
                <a:solidFill>
                  <a:schemeClr val="bg1"/>
                </a:solidFill>
                <a:latin typeface="+mj-lt"/>
              </a:rPr>
              <a:t>Recommendations &amp; Future Work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E9EC676D-5C3F-3B15-DE05-E9BEE70CC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784" y="2052709"/>
            <a:ext cx="1645407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1. Domain-Specific Fine-Tuning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Fine-tune LLMs on curated academic datasets to improve terminology alignment, factual accuracy, and reduce hallucinations.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 Enhanced Multi-hop Reasoning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Link multiple chunks across sections for complex queries, using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LlamaParse’s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hierarchical parsing for broader context.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3. Citation-Enriched Responses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Add inline citations with source page/section references, improving trust and enabling quick verification.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4. Adaptive Question Generation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Personalize question difficulty, type, and topic focus to suit learner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profiles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for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more engaging tutoring.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5. Visual &amp; Mathematical Content Support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Integrate OCR for diagrams and MathML/LaTeX parsing to handle figure-based and formula-driven queries.</a:t>
            </a:r>
          </a:p>
        </p:txBody>
      </p:sp>
    </p:spTree>
    <p:extLst>
      <p:ext uri="{BB962C8B-B14F-4D97-AF65-F5344CB8AC3E}">
        <p14:creationId xmlns:p14="http://schemas.microsoft.com/office/powerpoint/2010/main" val="26760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7584" y="-1"/>
            <a:ext cx="18338929" cy="10302106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62938" y="-4"/>
            <a:ext cx="17658404" cy="10302110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2800" y="0"/>
            <a:ext cx="5435061" cy="1030210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3812" y="-4"/>
            <a:ext cx="18350371" cy="10302113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26501" y="-1292736"/>
            <a:ext cx="10292897" cy="1289678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780458" y="1633574"/>
            <a:ext cx="7451300" cy="7482585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Google Shape;136;p19">
            <a:extLst>
              <a:ext uri="{FF2B5EF4-FFF2-40B4-BE49-F238E27FC236}">
                <a16:creationId xmlns:a16="http://schemas.microsoft.com/office/drawing/2014/main" id="{2CACE435-7B30-439E-0AB9-DB6CA11F240B}"/>
              </a:ext>
            </a:extLst>
          </p:cNvPr>
          <p:cNvSpPr txBox="1"/>
          <p:nvPr/>
        </p:nvSpPr>
        <p:spPr>
          <a:xfrm>
            <a:off x="6243850" y="4161242"/>
            <a:ext cx="7905287" cy="18352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735165"/>
            <a:ext cx="18326564" cy="356694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C3B10-98AD-A2EB-8964-225335FDD7E8}"/>
              </a:ext>
            </a:extLst>
          </p:cNvPr>
          <p:cNvSpPr txBox="1"/>
          <p:nvPr/>
        </p:nvSpPr>
        <p:spPr>
          <a:xfrm>
            <a:off x="1588957" y="27217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8E3EC-D51F-C63F-5A38-A1F39A9AAD91}"/>
              </a:ext>
            </a:extLst>
          </p:cNvPr>
          <p:cNvSpPr txBox="1"/>
          <p:nvPr/>
        </p:nvSpPr>
        <p:spPr>
          <a:xfrm>
            <a:off x="1741357" y="28741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26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0000"/>
          </a:fgClr>
          <a:bgClr>
            <a:schemeClr val="bg1"/>
          </a:bgClr>
        </a:patt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909300" y="589400"/>
            <a:ext cx="155655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6000" dirty="0">
                <a:solidFill>
                  <a:schemeClr val="tx1"/>
                </a:solidFill>
                <a:latin typeface="+mj-lt"/>
                <a:cs typeface="Poppins" panose="00000500000000000000" pitchFamily="2" charset="0"/>
              </a:rPr>
              <a:t>PROBLEM STATEMENT</a:t>
            </a:r>
          </a:p>
        </p:txBody>
      </p:sp>
      <p:graphicFrame>
        <p:nvGraphicFramePr>
          <p:cNvPr id="98" name="Google Shape;96;p14">
            <a:extLst>
              <a:ext uri="{FF2B5EF4-FFF2-40B4-BE49-F238E27FC236}">
                <a16:creationId xmlns:a16="http://schemas.microsoft.com/office/drawing/2014/main" id="{E08FC20E-10C1-B8B3-8828-8DDC7428DA67}"/>
              </a:ext>
            </a:extLst>
          </p:cNvPr>
          <p:cNvGraphicFramePr/>
          <p:nvPr/>
        </p:nvGraphicFramePr>
        <p:xfrm>
          <a:off x="481597" y="1853909"/>
          <a:ext cx="15065100" cy="8014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0000"/>
          </a:fgClr>
          <a:bgClr>
            <a:schemeClr val="bg1"/>
          </a:bgClr>
        </a:patt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19">
            <a:extLst>
              <a:ext uri="{FF2B5EF4-FFF2-40B4-BE49-F238E27FC236}">
                <a16:creationId xmlns:a16="http://schemas.microsoft.com/office/drawing/2014/main" id="{2D72D6BF-B396-1597-BF60-1C86A337E41C}"/>
              </a:ext>
            </a:extLst>
          </p:cNvPr>
          <p:cNvSpPr txBox="1"/>
          <p:nvPr/>
        </p:nvSpPr>
        <p:spPr>
          <a:xfrm>
            <a:off x="909300" y="589400"/>
            <a:ext cx="155655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6000" dirty="0">
                <a:solidFill>
                  <a:schemeClr val="tx1"/>
                </a:solidFill>
                <a:latin typeface="+mj-lt"/>
              </a:rPr>
              <a:t>OBJECTIVES &amp; GOALS</a:t>
            </a:r>
          </a:p>
        </p:txBody>
      </p:sp>
      <p:graphicFrame>
        <p:nvGraphicFramePr>
          <p:cNvPr id="9" name="Google Shape;137;p19">
            <a:extLst>
              <a:ext uri="{FF2B5EF4-FFF2-40B4-BE49-F238E27FC236}">
                <a16:creationId xmlns:a16="http://schemas.microsoft.com/office/drawing/2014/main" id="{40C9222B-6971-A4F9-211E-3C37D4B69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517167"/>
              </p:ext>
            </p:extLst>
          </p:nvPr>
        </p:nvGraphicFramePr>
        <p:xfrm>
          <a:off x="1028700" y="2168416"/>
          <a:ext cx="15917700" cy="672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48F5E6-4377-481A-9615-8B26AF96A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283428" cy="10287000"/>
            <a:chOff x="651279" y="598259"/>
            <a:chExt cx="10889442" cy="5680742"/>
          </a:xfrm>
        </p:grpSpPr>
        <p:sp>
          <p:nvSpPr>
            <p:cNvPr id="80" name="Color">
              <a:extLst>
                <a:ext uri="{FF2B5EF4-FFF2-40B4-BE49-F238E27FC236}">
                  <a16:creationId xmlns:a16="http://schemas.microsoft.com/office/drawing/2014/main" id="{D8552057-9E04-4499-916A-649BB6B51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Color">
              <a:extLst>
                <a:ext uri="{FF2B5EF4-FFF2-40B4-BE49-F238E27FC236}">
                  <a16:creationId xmlns:a16="http://schemas.microsoft.com/office/drawing/2014/main" id="{D1194A2F-4E63-4228-A833-4D86528EA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group of colorful rectangular labels&#10;&#10;AI-generated content may be incorrect.">
            <a:extLst>
              <a:ext uri="{FF2B5EF4-FFF2-40B4-BE49-F238E27FC236}">
                <a16:creationId xmlns:a16="http://schemas.microsoft.com/office/drawing/2014/main" id="{601F752E-F4E1-F5BF-F622-699B9A86F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7269" y="2110013"/>
            <a:ext cx="9599782" cy="3695916"/>
          </a:xfrm>
          <a:prstGeom prst="rect">
            <a:avLst/>
          </a:prstGeom>
          <a:noFill/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Google Shape;136;p19">
            <a:extLst>
              <a:ext uri="{FF2B5EF4-FFF2-40B4-BE49-F238E27FC236}">
                <a16:creationId xmlns:a16="http://schemas.microsoft.com/office/drawing/2014/main" id="{765D265B-119C-7AE4-00CE-B9E3F65CA279}"/>
              </a:ext>
            </a:extLst>
          </p:cNvPr>
          <p:cNvSpPr txBox="1"/>
          <p:nvPr/>
        </p:nvSpPr>
        <p:spPr>
          <a:xfrm>
            <a:off x="1185627" y="585587"/>
            <a:ext cx="15566226" cy="12111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ENHANCED QA PIPELINE</a:t>
            </a:r>
          </a:p>
        </p:txBody>
      </p:sp>
      <p:sp>
        <p:nvSpPr>
          <p:cNvPr id="8" name="Google Shape;137;p19">
            <a:extLst>
              <a:ext uri="{FF2B5EF4-FFF2-40B4-BE49-F238E27FC236}">
                <a16:creationId xmlns:a16="http://schemas.microsoft.com/office/drawing/2014/main" id="{1B520C08-0CCF-A769-A856-D0D96DED3DB3}"/>
              </a:ext>
            </a:extLst>
          </p:cNvPr>
          <p:cNvSpPr txBox="1"/>
          <p:nvPr/>
        </p:nvSpPr>
        <p:spPr>
          <a:xfrm>
            <a:off x="1259558" y="5344925"/>
            <a:ext cx="15566226" cy="549262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2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Ingestion &amp; Parsing</a:t>
            </a:r>
            <a: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– Academic PDFs/DOCX files are uploaded with subject tags and optionally parsed using </a:t>
            </a:r>
            <a:r>
              <a:rPr lang="en-US" sz="2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LlamaParse</a:t>
            </a:r>
            <a: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for advanced extraction of tables, equations, and structured markdown.</a:t>
            </a:r>
            <a:b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Semantic Processing</a:t>
            </a:r>
            <a: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– Content is chunked, embedded with </a:t>
            </a:r>
            <a:r>
              <a:rPr lang="en-US" sz="2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BGE</a:t>
            </a:r>
            <a: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and stored in </a:t>
            </a:r>
            <a:r>
              <a:rPr lang="en-US" sz="2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ChromaDB</a:t>
            </a:r>
            <a: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for efficient, subject-wise semantic retrieval.</a:t>
            </a:r>
            <a:b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Answer Generation </a:t>
            </a:r>
            <a: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– User selects a subject and LLM backend (</a:t>
            </a:r>
            <a:r>
              <a:rPr lang="en-US" sz="2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Gemini, Groq, Ollama</a:t>
            </a:r>
            <a: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); relevant chunks are retrieved, answers generated, and polished for clarity.</a:t>
            </a:r>
            <a:b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UI &amp; Feedback Loop</a:t>
            </a:r>
            <a: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– Results and optional context are shown in the frontend, with user feedback driving continuous system improvement.</a:t>
            </a:r>
            <a:br>
              <a:rPr lang="en-US" sz="2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300" kern="1200" dirty="0">
              <a:solidFill>
                <a:schemeClr val="bg1"/>
              </a:solidFill>
              <a:latin typeface="+mn-lt"/>
              <a:ea typeface="+mn-ea"/>
              <a:cs typeface="+mn-c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7CE54EBE-9DC3-DAFF-98FE-D38F4BD87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Slide Background Fill">
            <a:extLst>
              <a:ext uri="{FF2B5EF4-FFF2-40B4-BE49-F238E27FC236}">
                <a16:creationId xmlns:a16="http://schemas.microsoft.com/office/drawing/2014/main" id="{D12E87DA-3F12-7CBE-ECAC-AB18676BB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4FC1A5-EFEE-C54F-F18E-9A5F4DEA8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283428" cy="10287000"/>
            <a:chOff x="651279" y="598259"/>
            <a:chExt cx="10889442" cy="5680742"/>
          </a:xfrm>
        </p:grpSpPr>
        <p:sp>
          <p:nvSpPr>
            <p:cNvPr id="6" name="Color">
              <a:extLst>
                <a:ext uri="{FF2B5EF4-FFF2-40B4-BE49-F238E27FC236}">
                  <a16:creationId xmlns:a16="http://schemas.microsoft.com/office/drawing/2014/main" id="{808AB384-BD10-341D-0BF6-ACD828B1B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lor">
              <a:extLst>
                <a:ext uri="{FF2B5EF4-FFF2-40B4-BE49-F238E27FC236}">
                  <a16:creationId xmlns:a16="http://schemas.microsoft.com/office/drawing/2014/main" id="{B628B10D-E3E0-D20B-3256-14DD5D67F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726CD-EDC8-23F4-27D4-DB47D4098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DD2C906-01FD-8583-AFFF-60E5532F7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63C3BE-DC61-7419-2DF7-0785EC729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1913B4-644E-A3DE-3911-256389CAF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18A116C-5B73-B838-778E-E83684851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0B54A4-006A-0874-A284-5174816AC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AFAD37-3B1D-7902-D409-2A7DA6955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423A79-5E69-7583-09C6-6415FCCF7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8" name="Google Shape;136;p19">
            <a:extLst>
              <a:ext uri="{FF2B5EF4-FFF2-40B4-BE49-F238E27FC236}">
                <a16:creationId xmlns:a16="http://schemas.microsoft.com/office/drawing/2014/main" id="{15C1A9B3-F41D-D063-6034-1C36BD248AAA}"/>
              </a:ext>
            </a:extLst>
          </p:cNvPr>
          <p:cNvSpPr txBox="1"/>
          <p:nvPr/>
        </p:nvSpPr>
        <p:spPr>
          <a:xfrm>
            <a:off x="1185627" y="585587"/>
            <a:ext cx="15566226" cy="12111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700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7200" dirty="0">
                <a:solidFill>
                  <a:schemeClr val="bg1"/>
                </a:solidFill>
                <a:latin typeface="+mj-lt"/>
              </a:rPr>
              <a:t>STANDARD &amp; LLAMAPARSE-BASED PARSING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99A7BD-B58C-F20D-4B14-A0B66F36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23" y="1479264"/>
            <a:ext cx="13683909" cy="50545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8872C9-A2A6-ACC8-3F4D-64953DD54D99}"/>
              </a:ext>
            </a:extLst>
          </p:cNvPr>
          <p:cNvSpPr txBox="1"/>
          <p:nvPr/>
        </p:nvSpPr>
        <p:spPr>
          <a:xfrm>
            <a:off x="985062" y="6860289"/>
            <a:ext cx="146482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+mn-lt"/>
              </a:rPr>
              <a:t>Standard Parsing</a:t>
            </a:r>
            <a:br>
              <a:rPr lang="en-IN" sz="2200" b="1" dirty="0">
                <a:solidFill>
                  <a:schemeClr val="bg1"/>
                </a:solidFill>
                <a:latin typeface="+mn-lt"/>
              </a:rPr>
            </a:br>
            <a:endParaRPr lang="en-IN" sz="2200" dirty="0">
              <a:solidFill>
                <a:schemeClr val="bg1"/>
              </a:solidFill>
              <a:latin typeface="+mn-lt"/>
            </a:endParaRPr>
          </a:p>
          <a:p>
            <a:r>
              <a:rPr lang="en-IN" sz="2200" dirty="0">
                <a:solidFill>
                  <a:schemeClr val="bg1"/>
                </a:solidFill>
                <a:latin typeface="+mn-lt"/>
              </a:rPr>
              <a:t>Uses </a:t>
            </a:r>
            <a:r>
              <a:rPr lang="en-IN" sz="2200" b="1" dirty="0" err="1">
                <a:solidFill>
                  <a:schemeClr val="bg1"/>
                </a:solidFill>
                <a:latin typeface="+mn-lt"/>
              </a:rPr>
              <a:t>PyPDFLoader</a:t>
            </a:r>
            <a:r>
              <a:rPr lang="en-IN" sz="2200" dirty="0">
                <a:solidFill>
                  <a:schemeClr val="bg1"/>
                </a:solidFill>
                <a:latin typeface="+mn-lt"/>
              </a:rPr>
              <a:t> and </a:t>
            </a:r>
            <a:r>
              <a:rPr lang="en-IN" sz="2200" b="1" dirty="0">
                <a:solidFill>
                  <a:schemeClr val="bg1"/>
                </a:solidFill>
                <a:latin typeface="+mn-lt"/>
              </a:rPr>
              <a:t>Docx2txtLoader</a:t>
            </a:r>
            <a:r>
              <a:rPr lang="en-IN" sz="2200" dirty="0">
                <a:solidFill>
                  <a:schemeClr val="bg1"/>
                </a:solidFill>
                <a:latin typeface="+mn-lt"/>
              </a:rPr>
              <a:t> for quick, lightweight text extraction from PDFs and DOCX files.</a:t>
            </a:r>
          </a:p>
          <a:p>
            <a:r>
              <a:rPr lang="en-IN" sz="2200" dirty="0">
                <a:solidFill>
                  <a:schemeClr val="bg1"/>
                </a:solidFill>
                <a:latin typeface="+mn-lt"/>
              </a:rPr>
              <a:t>Best suited for simple documents without complex layouts, tables, or equations.</a:t>
            </a:r>
            <a:br>
              <a:rPr lang="en-IN" sz="2200" dirty="0">
                <a:solidFill>
                  <a:schemeClr val="bg1"/>
                </a:solidFill>
                <a:latin typeface="+mn-lt"/>
              </a:rPr>
            </a:br>
            <a:endParaRPr lang="en-IN" sz="2200" dirty="0">
              <a:solidFill>
                <a:schemeClr val="bg1"/>
              </a:solidFill>
              <a:latin typeface="+mn-lt"/>
            </a:endParaRPr>
          </a:p>
          <a:p>
            <a:r>
              <a:rPr lang="en-IN" sz="2200" b="1" dirty="0">
                <a:solidFill>
                  <a:schemeClr val="bg1"/>
                </a:solidFill>
                <a:latin typeface="+mn-lt"/>
              </a:rPr>
              <a:t>LlamaParse Parsing</a:t>
            </a:r>
            <a:br>
              <a:rPr lang="en-IN" sz="2200" b="1" dirty="0">
                <a:solidFill>
                  <a:schemeClr val="bg1"/>
                </a:solidFill>
                <a:latin typeface="+mn-lt"/>
              </a:rPr>
            </a:br>
            <a:endParaRPr lang="en-IN" sz="2200" dirty="0">
              <a:solidFill>
                <a:schemeClr val="bg1"/>
              </a:solidFill>
              <a:latin typeface="+mn-lt"/>
            </a:endParaRPr>
          </a:p>
          <a:p>
            <a:r>
              <a:rPr lang="en-IN" sz="2200" dirty="0">
                <a:solidFill>
                  <a:schemeClr val="bg1"/>
                </a:solidFill>
                <a:latin typeface="+mn-lt"/>
              </a:rPr>
              <a:t>Leverages an LLM-powered parser for </a:t>
            </a:r>
            <a:r>
              <a:rPr lang="en-IN" sz="2200" b="1" dirty="0">
                <a:solidFill>
                  <a:schemeClr val="bg1"/>
                </a:solidFill>
                <a:latin typeface="+mn-lt"/>
              </a:rPr>
              <a:t>tables, equations, structured markdown, and complex layouts</a:t>
            </a:r>
            <a:r>
              <a:rPr lang="en-IN" sz="22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r>
              <a:rPr lang="en-IN" sz="2200" dirty="0">
                <a:solidFill>
                  <a:schemeClr val="bg1"/>
                </a:solidFill>
                <a:latin typeface="+mn-lt"/>
              </a:rPr>
              <a:t>Ideal for preserving document structure, enabling richer semantic chunking and improved retrieval accuracy.</a:t>
            </a:r>
          </a:p>
        </p:txBody>
      </p:sp>
    </p:spTree>
    <p:extLst>
      <p:ext uri="{BB962C8B-B14F-4D97-AF65-F5344CB8AC3E}">
        <p14:creationId xmlns:p14="http://schemas.microsoft.com/office/powerpoint/2010/main" val="376314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Slide Background Fill">
            <a:extLst>
              <a:ext uri="{FF2B5EF4-FFF2-40B4-BE49-F238E27FC236}">
                <a16:creationId xmlns:a16="http://schemas.microsoft.com/office/drawing/2014/main" id="{D97EDDBF-DFC9-B2B1-FE0B-B86D9DD9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A10502-6823-4BF7-457D-298D61CA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283428" cy="10287000"/>
            <a:chOff x="651279" y="598259"/>
            <a:chExt cx="10889442" cy="5680742"/>
          </a:xfrm>
        </p:grpSpPr>
        <p:sp>
          <p:nvSpPr>
            <p:cNvPr id="4" name="Color">
              <a:extLst>
                <a:ext uri="{FF2B5EF4-FFF2-40B4-BE49-F238E27FC236}">
                  <a16:creationId xmlns:a16="http://schemas.microsoft.com/office/drawing/2014/main" id="{1AFEDD8B-9334-9295-6F2B-9C8985651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Color">
              <a:extLst>
                <a:ext uri="{FF2B5EF4-FFF2-40B4-BE49-F238E27FC236}">
                  <a16:creationId xmlns:a16="http://schemas.microsoft.com/office/drawing/2014/main" id="{A8603965-335C-92C2-D894-B3A89D234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C89F65E-AC3A-8918-DAC3-F9C917024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C86082-D00A-2BF6-48A8-9877BF2FF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8F6A9-6096-C42E-0930-A1001DD99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6D15150-A3FB-589D-E9D2-82DA0D2A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1653E2-36C9-4FEF-BC49-7BA3EC07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81FAB9A-F3A5-1C66-D48D-C5C89FCC7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BE8E568-BB0B-A8B1-84FC-A5D431E26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8E07F2-F2ED-49C6-D413-7367D88F6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" name="Google Shape;136;p19">
            <a:extLst>
              <a:ext uri="{FF2B5EF4-FFF2-40B4-BE49-F238E27FC236}">
                <a16:creationId xmlns:a16="http://schemas.microsoft.com/office/drawing/2014/main" id="{7E1C49D4-9F87-8076-0066-D4E204E542C6}"/>
              </a:ext>
            </a:extLst>
          </p:cNvPr>
          <p:cNvSpPr txBox="1"/>
          <p:nvPr/>
        </p:nvSpPr>
        <p:spPr>
          <a:xfrm>
            <a:off x="1185627" y="585587"/>
            <a:ext cx="15566226" cy="12111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625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7200" dirty="0">
                <a:solidFill>
                  <a:schemeClr val="bg1"/>
                </a:solidFill>
                <a:latin typeface="+mn-lt"/>
              </a:rPr>
              <a:t>ADD CONTEXT – PROVENANCE &amp; TRANSPARENCY</a:t>
            </a:r>
            <a:endParaRPr lang="en-US" sz="72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E9C922-6496-A162-151C-D9B47824F50D}"/>
              </a:ext>
            </a:extLst>
          </p:cNvPr>
          <p:cNvSpPr txBox="1"/>
          <p:nvPr/>
        </p:nvSpPr>
        <p:spPr>
          <a:xfrm>
            <a:off x="1185627" y="6980563"/>
            <a:ext cx="147727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When enabled, the system retrieves the top-5 most relevant passages using semantic embeddings and cosine similarity, optionally expanding context for completeness, and returns them alongside the final answer.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Each passage includes </a:t>
            </a:r>
            <a:r>
              <a:rPr lang="en-US" sz="2400" b="1" dirty="0">
                <a:solidFill>
                  <a:schemeClr val="bg1"/>
                </a:solidFill>
              </a:rPr>
              <a:t>source file, page number, preview snippet, rank, and unique ID</a:t>
            </a:r>
            <a:r>
              <a:rPr lang="en-US" sz="2400" dirty="0">
                <a:solidFill>
                  <a:schemeClr val="bg1"/>
                </a:solidFill>
              </a:rPr>
              <a:t> for complete traceability.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Enhances </a:t>
            </a:r>
            <a:r>
              <a:rPr lang="en-US" sz="2400" b="1" dirty="0">
                <a:solidFill>
                  <a:schemeClr val="bg1"/>
                </a:solidFill>
              </a:rPr>
              <a:t>trustworthiness</a:t>
            </a:r>
            <a:r>
              <a:rPr lang="en-US" sz="2400" dirty="0">
                <a:solidFill>
                  <a:schemeClr val="bg1"/>
                </a:solidFill>
              </a:rPr>
              <a:t> by allowing users to verify the answer directly against the retrieved context.</a:t>
            </a:r>
            <a:endParaRPr lang="en-IN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8ED22-4675-5AD1-59E8-CFAC4AE5A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968" y="1429967"/>
            <a:ext cx="11003280" cy="543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-1281435" y="1759303"/>
            <a:ext cx="18848544" cy="7984929"/>
          </a:xfrm>
          <a:custGeom>
            <a:avLst/>
            <a:gdLst/>
            <a:ahLst/>
            <a:cxnLst/>
            <a:rect l="l" t="t" r="r" b="b"/>
            <a:pathLst>
              <a:path w="18848544" h="7984929" extrusionOk="0">
                <a:moveTo>
                  <a:pt x="0" y="0"/>
                </a:moveTo>
                <a:lnTo>
                  <a:pt x="18848544" y="0"/>
                </a:lnTo>
                <a:lnTo>
                  <a:pt x="18848544" y="7984928"/>
                </a:lnTo>
                <a:lnTo>
                  <a:pt x="0" y="7984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045613" y="7056201"/>
            <a:ext cx="156672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21" dirty="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Thank You !</a:t>
            </a:r>
            <a:endParaRPr sz="100" dirty="0"/>
          </a:p>
        </p:txBody>
      </p:sp>
      <p:sp useBgFill="1">
        <p:nvSpPr>
          <p:cNvPr id="2" name="Slide Background Fill">
            <a:extLst>
              <a:ext uri="{FF2B5EF4-FFF2-40B4-BE49-F238E27FC236}">
                <a16:creationId xmlns:a16="http://schemas.microsoft.com/office/drawing/2014/main" id="{16B53EE0-721A-C67A-429A-44DC9D6D8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380D59-477C-7153-1BDE-437100E5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8283428" cy="10287000"/>
            <a:chOff x="651279" y="598259"/>
            <a:chExt cx="10889442" cy="5680742"/>
          </a:xfrm>
        </p:grpSpPr>
        <p:sp>
          <p:nvSpPr>
            <p:cNvPr id="4" name="Color">
              <a:extLst>
                <a:ext uri="{FF2B5EF4-FFF2-40B4-BE49-F238E27FC236}">
                  <a16:creationId xmlns:a16="http://schemas.microsoft.com/office/drawing/2014/main" id="{3A645858-8169-77C7-1AE0-E0429C46A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Color">
              <a:extLst>
                <a:ext uri="{FF2B5EF4-FFF2-40B4-BE49-F238E27FC236}">
                  <a16:creationId xmlns:a16="http://schemas.microsoft.com/office/drawing/2014/main" id="{5E0B68C2-1A94-2CB9-3289-99DC2C03D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F4B8B15-741D-E3D6-11CE-8CB8544A0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CF28DCA-68FA-A1B0-87A3-87626C74B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44860D-921B-1039-769E-1AED20BDF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1E1549B-EAE8-8524-6474-6DDD5C0CB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A2CC146-9FD2-A4C3-5E16-914540B7D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BBCFA0-6727-3AE2-8A7A-127E37D47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436AA02-5D97-0245-1474-9EFF6AD47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3574FA-90EA-E11D-ADBB-E39D8D26E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" name="Google Shape;136;p19">
            <a:extLst>
              <a:ext uri="{FF2B5EF4-FFF2-40B4-BE49-F238E27FC236}">
                <a16:creationId xmlns:a16="http://schemas.microsoft.com/office/drawing/2014/main" id="{7377B867-8388-3682-F66E-88DAD0DF3956}"/>
              </a:ext>
            </a:extLst>
          </p:cNvPr>
          <p:cNvSpPr txBox="1"/>
          <p:nvPr/>
        </p:nvSpPr>
        <p:spPr>
          <a:xfrm>
            <a:off x="1185627" y="585587"/>
            <a:ext cx="15566226" cy="12111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700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7200" dirty="0">
                <a:solidFill>
                  <a:schemeClr val="bg1"/>
                </a:solidFill>
                <a:latin typeface="+mj-lt"/>
              </a:rPr>
              <a:t>FEEDBACK-AWARE RETRIEVAL &amp; RE-RANKING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E693EE-DB41-400B-85F9-E6ACE5879D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3"/>
          <a:stretch>
            <a:fillRect/>
          </a:stretch>
        </p:blipFill>
        <p:spPr bwMode="auto">
          <a:xfrm>
            <a:off x="11521391" y="1759300"/>
            <a:ext cx="5580982" cy="7739186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1AF319C2-ED96-4F2A-3704-72BB5A2D3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627" y="2200112"/>
            <a:ext cx="916998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1. User Feedback Stored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– Every thumbs-up/down (and comment) is saved in a log file called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feedback.jsonl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, along with the chunk’s unique ID.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2. Live Scoreboard (CHUNK_REP)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– This file updates an in-memory dictionary (CHUNK_REP) that keeps a running score of each chunk’s reputation.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3. Reranking with Feedback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– When answering questions, the retriever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ues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CHUNK_REP to push helpful chunks higher and unhelpful chunks lower.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4. Recovery on Restart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– If the system restarts, it reloads CHUNK_REP by reading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feedback.jsonl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, so past feedback still affects future answers.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" y="0"/>
            <a:ext cx="18283424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72" y="0"/>
            <a:ext cx="18283423" cy="10287000"/>
            <a:chOff x="-2848" y="0"/>
            <a:chExt cx="12188949" cy="6858000"/>
          </a:xfrm>
        </p:grpSpPr>
        <p:sp>
          <p:nvSpPr>
            <p:cNvPr id="31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6918" y="897388"/>
            <a:ext cx="16334163" cy="8521113"/>
            <a:chOff x="651279" y="598259"/>
            <a:chExt cx="10889442" cy="5680742"/>
          </a:xfrm>
        </p:grpSpPr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939A3F1-B493-C4EF-561F-0452AFA6A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6160" y="2443719"/>
            <a:ext cx="9265925" cy="5582718"/>
          </a:xfrm>
          <a:prstGeom prst="rect">
            <a:avLst/>
          </a:prstGeom>
          <a:noFill/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4" name="Google Shape;136;p19">
            <a:extLst>
              <a:ext uri="{FF2B5EF4-FFF2-40B4-BE49-F238E27FC236}">
                <a16:creationId xmlns:a16="http://schemas.microsoft.com/office/drawing/2014/main" id="{D601EDF8-6E74-ECFC-FAB2-D79EE0140845}"/>
              </a:ext>
            </a:extLst>
          </p:cNvPr>
          <p:cNvSpPr txBox="1"/>
          <p:nvPr/>
        </p:nvSpPr>
        <p:spPr>
          <a:xfrm>
            <a:off x="1180148" y="856823"/>
            <a:ext cx="15797453" cy="11856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Summarization Pipeline with Smart Caching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7D8429-14C8-D79A-9047-7E022351BA20}"/>
              </a:ext>
            </a:extLst>
          </p:cNvPr>
          <p:cNvSpPr txBox="1"/>
          <p:nvPr/>
        </p:nvSpPr>
        <p:spPr>
          <a:xfrm>
            <a:off x="1588957" y="27217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13389A3-35A2-0822-D536-DCF3D6293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430" y="2492461"/>
            <a:ext cx="836233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1. Chunk Retrieval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– Relevant chunks are fetched from ChromaDB using selected filenames and subject metadata.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2. Cache-First Execution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– A unique SHA-256 key is generated per request (subject + files + LLM + extra context). If a cached summary exists (.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pkl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file), it’s loaded instantly to save LLM cost.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3. Block-Wise Summarization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– Retrieved chunks are joined, split into ~900-word blocks, and each block is summarized individually with instructions to keep key concepts and remove exam questions.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4. Second-Pass Recursion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– Block summaries are combined; if the result is too long (&gt;3000 words), it is re-summarized to compress further while preserving meaning.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5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. Token-Safe Final Output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– Summaries are compressed to ≤1800 words to fit downstream question generation constraints, then saved to cache for future reuse.</a:t>
            </a:r>
          </a:p>
        </p:txBody>
      </p:sp>
    </p:spTree>
    <p:extLst>
      <p:ext uri="{BB962C8B-B14F-4D97-AF65-F5344CB8AC3E}">
        <p14:creationId xmlns:p14="http://schemas.microsoft.com/office/powerpoint/2010/main" val="184067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Slide Background Fill">
            <a:extLst>
              <a:ext uri="{FF2B5EF4-FFF2-40B4-BE49-F238E27FC236}">
                <a16:creationId xmlns:a16="http://schemas.microsoft.com/office/drawing/2014/main" id="{C48F7122-7E87-78DE-81AC-57E85900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" y="0"/>
            <a:ext cx="18283424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3D56F8-B6CF-2CF6-1655-ADBE684B3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72" y="0"/>
            <a:ext cx="18283423" cy="10287000"/>
            <a:chOff x="-2848" y="0"/>
            <a:chExt cx="12188949" cy="6858000"/>
          </a:xfrm>
        </p:grpSpPr>
        <p:sp>
          <p:nvSpPr>
            <p:cNvPr id="6" name="Color Cover">
              <a:extLst>
                <a:ext uri="{FF2B5EF4-FFF2-40B4-BE49-F238E27FC236}">
                  <a16:creationId xmlns:a16="http://schemas.microsoft.com/office/drawing/2014/main" id="{5892037F-FD95-E89D-62D0-BA2AC713C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lor Cover">
              <a:extLst>
                <a:ext uri="{FF2B5EF4-FFF2-40B4-BE49-F238E27FC236}">
                  <a16:creationId xmlns:a16="http://schemas.microsoft.com/office/drawing/2014/main" id="{438845B4-BFD4-62B3-B2EB-C607F350A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A58775-57AB-70A5-2250-AF9FA071A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6918" y="897388"/>
            <a:ext cx="16334163" cy="8521113"/>
            <a:chOff x="651279" y="598259"/>
            <a:chExt cx="10889442" cy="5680742"/>
          </a:xfrm>
        </p:grpSpPr>
        <p:sp>
          <p:nvSpPr>
            <p:cNvPr id="9" name="Color">
              <a:extLst>
                <a:ext uri="{FF2B5EF4-FFF2-40B4-BE49-F238E27FC236}">
                  <a16:creationId xmlns:a16="http://schemas.microsoft.com/office/drawing/2014/main" id="{F4119E63-8FD4-34FA-3549-C8EE36AC3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olor">
              <a:extLst>
                <a:ext uri="{FF2B5EF4-FFF2-40B4-BE49-F238E27FC236}">
                  <a16:creationId xmlns:a16="http://schemas.microsoft.com/office/drawing/2014/main" id="{E3A43552-A862-C4C9-BCEA-9B44B29D8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3528BC-1987-CB80-A929-FE7A0101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4A5353-5738-E352-A59E-1901B04A3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C5B5615-7FCC-34AF-6D89-0FDDF3BCC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A783D6-39A9-1B3D-FA4D-24183741D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6F4518-27E7-990B-723A-BBBD5D029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42F1534-A5E2-2C6C-838A-7B56EBC89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086F56-FAB8-6F6A-283D-FF310F74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8030BA-448A-9EFA-E652-94A3DB991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0" name="Google Shape;136;p19">
            <a:extLst>
              <a:ext uri="{FF2B5EF4-FFF2-40B4-BE49-F238E27FC236}">
                <a16:creationId xmlns:a16="http://schemas.microsoft.com/office/drawing/2014/main" id="{930AA4ED-04F9-3D30-21EB-1867FD2059CC}"/>
              </a:ext>
            </a:extLst>
          </p:cNvPr>
          <p:cNvSpPr txBox="1"/>
          <p:nvPr/>
        </p:nvSpPr>
        <p:spPr>
          <a:xfrm>
            <a:off x="1180148" y="856823"/>
            <a:ext cx="15797453" cy="11856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6000" dirty="0">
                <a:solidFill>
                  <a:schemeClr val="bg1"/>
                </a:solidFill>
              </a:rPr>
              <a:t>Question Paper Generation (Prompt + LLM)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83B5E7-793A-20F4-26A1-9A1A803AFE45}"/>
              </a:ext>
            </a:extLst>
          </p:cNvPr>
          <p:cNvSpPr txBox="1"/>
          <p:nvPr/>
        </p:nvSpPr>
        <p:spPr>
          <a:xfrm>
            <a:off x="1588957" y="2721713"/>
            <a:ext cx="8252322" cy="4239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 descr="A white diamond with black background&#10;&#10;AI-generated content may be incorrect.">
            <a:extLst>
              <a:ext uri="{FF2B5EF4-FFF2-40B4-BE49-F238E27FC236}">
                <a16:creationId xmlns:a16="http://schemas.microsoft.com/office/drawing/2014/main" id="{8BC56ABB-C7A7-F232-82E5-3169CD8B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12" y="2370072"/>
            <a:ext cx="11062975" cy="339346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BC3C81AB-DC63-FE05-5C20-BBB9C375A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673" y="6190637"/>
            <a:ext cx="14025208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1. Prompt Construction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The summarized content, question type distribution, difficulty level, and optional extra context are combined into a structured prompt for the LLM.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 LLM-Specific Execution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Based on the selected backend (Groq or Gemini), the system invokes the model with strict JSON schema enforcement to ensure clean, structured output.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3. Validated Output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The generated set of MCQs, descriptive, and short-answer questions is returned in a ready-to-use JSON format, ensuring completeness and consistency.</a:t>
            </a:r>
          </a:p>
        </p:txBody>
      </p:sp>
    </p:spTree>
    <p:extLst>
      <p:ext uri="{BB962C8B-B14F-4D97-AF65-F5344CB8AC3E}">
        <p14:creationId xmlns:p14="http://schemas.microsoft.com/office/powerpoint/2010/main" val="35291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1473</Words>
  <Application>Microsoft Office PowerPoint</Application>
  <PresentationFormat>Custom</PresentationFormat>
  <Paragraphs>66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Zen Dots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Jaykumar Chaudhary</cp:lastModifiedBy>
  <cp:revision>65</cp:revision>
  <dcterms:modified xsi:type="dcterms:W3CDTF">2025-08-15T08:13:59Z</dcterms:modified>
</cp:coreProperties>
</file>